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69.xml" ContentType="application/vnd.openxmlformats-officedocument.presentationml.slide+xml"/>
  <Override PartName="/ppt/slides/slide187.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176.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165.xml" ContentType="application/vnd.openxmlformats-officedocument.presentationml.slide+xml"/>
  <Override PartName="/ppt/slides/slide183.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72.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88.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451" r:id="rId3"/>
    <p:sldId id="268" r:id="rId4"/>
    <p:sldId id="269" r:id="rId5"/>
    <p:sldId id="280" r:id="rId6"/>
    <p:sldId id="281" r:id="rId7"/>
    <p:sldId id="282" r:id="rId8"/>
    <p:sldId id="290" r:id="rId9"/>
    <p:sldId id="291" r:id="rId10"/>
    <p:sldId id="296" r:id="rId11"/>
    <p:sldId id="286" r:id="rId12"/>
    <p:sldId id="285" r:id="rId13"/>
    <p:sldId id="295" r:id="rId14"/>
    <p:sldId id="292" r:id="rId15"/>
    <p:sldId id="293" r:id="rId16"/>
    <p:sldId id="294" r:id="rId17"/>
    <p:sldId id="283" r:id="rId18"/>
    <p:sldId id="284" r:id="rId19"/>
    <p:sldId id="288" r:id="rId20"/>
    <p:sldId id="271" r:id="rId21"/>
    <p:sldId id="301" r:id="rId22"/>
    <p:sldId id="302" r:id="rId23"/>
    <p:sldId id="307" r:id="rId24"/>
    <p:sldId id="300" r:id="rId25"/>
    <p:sldId id="303" r:id="rId26"/>
    <p:sldId id="308" r:id="rId27"/>
    <p:sldId id="299" r:id="rId28"/>
    <p:sldId id="304" r:id="rId29"/>
    <p:sldId id="309" r:id="rId30"/>
    <p:sldId id="298" r:id="rId31"/>
    <p:sldId id="306" r:id="rId32"/>
    <p:sldId id="310" r:id="rId33"/>
    <p:sldId id="297" r:id="rId34"/>
    <p:sldId id="305" r:id="rId35"/>
    <p:sldId id="311" r:id="rId36"/>
    <p:sldId id="287" r:id="rId37"/>
    <p:sldId id="316" r:id="rId38"/>
    <p:sldId id="323" r:id="rId39"/>
    <p:sldId id="324" r:id="rId40"/>
    <p:sldId id="315" r:id="rId41"/>
    <p:sldId id="325" r:id="rId42"/>
    <p:sldId id="326" r:id="rId43"/>
    <p:sldId id="314" r:id="rId44"/>
    <p:sldId id="322" r:id="rId45"/>
    <p:sldId id="321" r:id="rId46"/>
    <p:sldId id="313" r:id="rId47"/>
    <p:sldId id="319" r:id="rId48"/>
    <p:sldId id="320" r:id="rId49"/>
    <p:sldId id="312" r:id="rId50"/>
    <p:sldId id="317" r:id="rId51"/>
    <p:sldId id="318" r:id="rId52"/>
    <p:sldId id="331" r:id="rId53"/>
    <p:sldId id="327" r:id="rId54"/>
    <p:sldId id="332" r:id="rId55"/>
    <p:sldId id="274" r:id="rId56"/>
    <p:sldId id="328" r:id="rId57"/>
    <p:sldId id="329" r:id="rId58"/>
    <p:sldId id="330" r:id="rId59"/>
    <p:sldId id="336" r:id="rId60"/>
    <p:sldId id="334" r:id="rId61"/>
    <p:sldId id="333" r:id="rId62"/>
    <p:sldId id="337" r:id="rId63"/>
    <p:sldId id="338" r:id="rId64"/>
    <p:sldId id="339" r:id="rId65"/>
    <p:sldId id="340" r:id="rId66"/>
    <p:sldId id="341" r:id="rId67"/>
    <p:sldId id="342" r:id="rId68"/>
    <p:sldId id="343" r:id="rId69"/>
    <p:sldId id="344" r:id="rId70"/>
    <p:sldId id="345" r:id="rId71"/>
    <p:sldId id="273" r:id="rId72"/>
    <p:sldId id="346" r:id="rId73"/>
    <p:sldId id="347" r:id="rId74"/>
    <p:sldId id="348" r:id="rId75"/>
    <p:sldId id="349" r:id="rId76"/>
    <p:sldId id="350" r:id="rId77"/>
    <p:sldId id="351" r:id="rId78"/>
    <p:sldId id="352" r:id="rId79"/>
    <p:sldId id="353" r:id="rId80"/>
    <p:sldId id="354" r:id="rId81"/>
    <p:sldId id="355" r:id="rId82"/>
    <p:sldId id="356" r:id="rId83"/>
    <p:sldId id="357" r:id="rId84"/>
    <p:sldId id="358" r:id="rId85"/>
    <p:sldId id="359" r:id="rId86"/>
    <p:sldId id="360" r:id="rId87"/>
    <p:sldId id="272" r:id="rId88"/>
    <p:sldId id="361" r:id="rId89"/>
    <p:sldId id="362" r:id="rId90"/>
    <p:sldId id="363" r:id="rId91"/>
    <p:sldId id="364" r:id="rId92"/>
    <p:sldId id="365" r:id="rId93"/>
    <p:sldId id="366" r:id="rId94"/>
    <p:sldId id="367" r:id="rId95"/>
    <p:sldId id="368" r:id="rId96"/>
    <p:sldId id="369" r:id="rId97"/>
    <p:sldId id="370" r:id="rId98"/>
    <p:sldId id="371" r:id="rId99"/>
    <p:sldId id="372" r:id="rId100"/>
    <p:sldId id="373" r:id="rId101"/>
    <p:sldId id="374" r:id="rId102"/>
    <p:sldId id="375" r:id="rId103"/>
    <p:sldId id="431" r:id="rId104"/>
    <p:sldId id="432" r:id="rId105"/>
    <p:sldId id="433" r:id="rId106"/>
    <p:sldId id="434" r:id="rId107"/>
    <p:sldId id="435" r:id="rId108"/>
    <p:sldId id="437" r:id="rId109"/>
    <p:sldId id="436" r:id="rId110"/>
    <p:sldId id="438" r:id="rId111"/>
    <p:sldId id="439" r:id="rId112"/>
    <p:sldId id="440" r:id="rId113"/>
    <p:sldId id="448" r:id="rId114"/>
    <p:sldId id="449" r:id="rId115"/>
    <p:sldId id="450" r:id="rId116"/>
    <p:sldId id="441" r:id="rId117"/>
    <p:sldId id="442" r:id="rId118"/>
    <p:sldId id="443" r:id="rId119"/>
    <p:sldId id="444" r:id="rId120"/>
    <p:sldId id="445" r:id="rId121"/>
    <p:sldId id="446" r:id="rId122"/>
    <p:sldId id="275" r:id="rId123"/>
    <p:sldId id="376" r:id="rId124"/>
    <p:sldId id="377" r:id="rId125"/>
    <p:sldId id="378" r:id="rId126"/>
    <p:sldId id="379" r:id="rId127"/>
    <p:sldId id="380" r:id="rId128"/>
    <p:sldId id="381" r:id="rId129"/>
    <p:sldId id="382" r:id="rId130"/>
    <p:sldId id="383" r:id="rId131"/>
    <p:sldId id="384" r:id="rId132"/>
    <p:sldId id="385" r:id="rId133"/>
    <p:sldId id="386" r:id="rId134"/>
    <p:sldId id="387" r:id="rId135"/>
    <p:sldId id="388" r:id="rId136"/>
    <p:sldId id="389" r:id="rId137"/>
    <p:sldId id="390" r:id="rId138"/>
    <p:sldId id="276" r:id="rId139"/>
    <p:sldId id="391" r:id="rId140"/>
    <p:sldId id="392" r:id="rId141"/>
    <p:sldId id="393" r:id="rId142"/>
    <p:sldId id="394" r:id="rId143"/>
    <p:sldId id="395" r:id="rId144"/>
    <p:sldId id="396" r:id="rId145"/>
    <p:sldId id="277" r:id="rId146"/>
    <p:sldId id="427" r:id="rId147"/>
    <p:sldId id="428" r:id="rId148"/>
    <p:sldId id="429" r:id="rId149"/>
    <p:sldId id="397" r:id="rId150"/>
    <p:sldId id="430" r:id="rId151"/>
    <p:sldId id="399" r:id="rId152"/>
    <p:sldId id="400" r:id="rId153"/>
    <p:sldId id="401" r:id="rId154"/>
    <p:sldId id="402" r:id="rId155"/>
    <p:sldId id="452" r:id="rId156"/>
    <p:sldId id="453" r:id="rId157"/>
    <p:sldId id="454" r:id="rId158"/>
    <p:sldId id="455" r:id="rId159"/>
    <p:sldId id="456" r:id="rId160"/>
    <p:sldId id="457" r:id="rId161"/>
    <p:sldId id="459" r:id="rId162"/>
    <p:sldId id="458" r:id="rId163"/>
    <p:sldId id="460" r:id="rId164"/>
    <p:sldId id="461" r:id="rId165"/>
    <p:sldId id="278" r:id="rId166"/>
    <p:sldId id="403" r:id="rId167"/>
    <p:sldId id="404" r:id="rId168"/>
    <p:sldId id="405" r:id="rId169"/>
    <p:sldId id="406" r:id="rId170"/>
    <p:sldId id="408" r:id="rId171"/>
    <p:sldId id="424" r:id="rId172"/>
    <p:sldId id="425" r:id="rId173"/>
    <p:sldId id="426" r:id="rId174"/>
    <p:sldId id="279" r:id="rId175"/>
    <p:sldId id="409" r:id="rId176"/>
    <p:sldId id="410" r:id="rId177"/>
    <p:sldId id="411" r:id="rId178"/>
    <p:sldId id="412" r:id="rId179"/>
    <p:sldId id="413" r:id="rId180"/>
    <p:sldId id="414" r:id="rId181"/>
    <p:sldId id="415" r:id="rId182"/>
    <p:sldId id="416" r:id="rId183"/>
    <p:sldId id="417" r:id="rId184"/>
    <p:sldId id="418" r:id="rId185"/>
    <p:sldId id="419" r:id="rId186"/>
    <p:sldId id="420" r:id="rId187"/>
    <p:sldId id="421" r:id="rId188"/>
    <p:sldId id="422" r:id="rId189"/>
    <p:sldId id="423" r:id="rId190"/>
    <p:sldId id="267" r:id="rId19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20016" autoAdjust="0"/>
    <p:restoredTop sz="94660"/>
  </p:normalViewPr>
  <p:slideViewPr>
    <p:cSldViewPr snapToGrid="0">
      <p:cViewPr varScale="1">
        <p:scale>
          <a:sx n="73" d="100"/>
          <a:sy n="73" d="100"/>
        </p:scale>
        <p:origin x="-402"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91" Type="http://schemas.openxmlformats.org/officeDocument/2006/relationships/slide" Target="slides/slide190.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93"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tableStyles" Target="tableStyles.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A775AD3-627D-4667-AB15-1D8E331654AC}" type="datetimeFigureOut">
              <a:rPr lang="ru-RU" smtClean="0"/>
              <a:pPr/>
              <a:t>04.04.2019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8D14818-CF81-430F-B5AC-8E8F1E67CC2D}" type="slidenum">
              <a:rPr lang="ru-RU" smtClean="0"/>
              <a:pPr/>
              <a:t>‹#›</a:t>
            </a:fld>
            <a:endParaRPr lang="ru-RU"/>
          </a:p>
        </p:txBody>
      </p:sp>
    </p:spTree>
    <p:extLst>
      <p:ext uri="{BB962C8B-B14F-4D97-AF65-F5344CB8AC3E}">
        <p14:creationId xmlns="" xmlns:p14="http://schemas.microsoft.com/office/powerpoint/2010/main" val="35888081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A775AD3-627D-4667-AB15-1D8E331654AC}" type="datetimeFigureOut">
              <a:rPr lang="ru-RU" smtClean="0"/>
              <a:pPr/>
              <a:t>04.04.2019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8D14818-CF81-430F-B5AC-8E8F1E67CC2D}" type="slidenum">
              <a:rPr lang="ru-RU" smtClean="0"/>
              <a:pPr/>
              <a:t>‹#›</a:t>
            </a:fld>
            <a:endParaRPr lang="ru-RU"/>
          </a:p>
        </p:txBody>
      </p:sp>
    </p:spTree>
    <p:extLst>
      <p:ext uri="{BB962C8B-B14F-4D97-AF65-F5344CB8AC3E}">
        <p14:creationId xmlns="" xmlns:p14="http://schemas.microsoft.com/office/powerpoint/2010/main" val="2537967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A775AD3-627D-4667-AB15-1D8E331654AC}" type="datetimeFigureOut">
              <a:rPr lang="ru-RU" smtClean="0"/>
              <a:pPr/>
              <a:t>04.04.2019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8D14818-CF81-430F-B5AC-8E8F1E67CC2D}" type="slidenum">
              <a:rPr lang="ru-RU" smtClean="0"/>
              <a:pPr/>
              <a:t>‹#›</a:t>
            </a:fld>
            <a:endParaRPr lang="ru-RU"/>
          </a:p>
        </p:txBody>
      </p:sp>
    </p:spTree>
    <p:extLst>
      <p:ext uri="{BB962C8B-B14F-4D97-AF65-F5344CB8AC3E}">
        <p14:creationId xmlns="" xmlns:p14="http://schemas.microsoft.com/office/powerpoint/2010/main" val="1158852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A775AD3-627D-4667-AB15-1D8E331654AC}" type="datetimeFigureOut">
              <a:rPr lang="ru-RU" smtClean="0"/>
              <a:pPr/>
              <a:t>04.04.2019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8D14818-CF81-430F-B5AC-8E8F1E67CC2D}" type="slidenum">
              <a:rPr lang="ru-RU" smtClean="0"/>
              <a:pPr/>
              <a:t>‹#›</a:t>
            </a:fld>
            <a:endParaRPr lang="ru-RU"/>
          </a:p>
        </p:txBody>
      </p:sp>
    </p:spTree>
    <p:extLst>
      <p:ext uri="{BB962C8B-B14F-4D97-AF65-F5344CB8AC3E}">
        <p14:creationId xmlns="" xmlns:p14="http://schemas.microsoft.com/office/powerpoint/2010/main" val="3310630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A775AD3-627D-4667-AB15-1D8E331654AC}" type="datetimeFigureOut">
              <a:rPr lang="ru-RU" smtClean="0"/>
              <a:pPr/>
              <a:t>04.04.2019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8D14818-CF81-430F-B5AC-8E8F1E67CC2D}" type="slidenum">
              <a:rPr lang="ru-RU" smtClean="0"/>
              <a:pPr/>
              <a:t>‹#›</a:t>
            </a:fld>
            <a:endParaRPr lang="ru-RU"/>
          </a:p>
        </p:txBody>
      </p:sp>
    </p:spTree>
    <p:extLst>
      <p:ext uri="{BB962C8B-B14F-4D97-AF65-F5344CB8AC3E}">
        <p14:creationId xmlns="" xmlns:p14="http://schemas.microsoft.com/office/powerpoint/2010/main" val="1040704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A775AD3-627D-4667-AB15-1D8E331654AC}" type="datetimeFigureOut">
              <a:rPr lang="ru-RU" smtClean="0"/>
              <a:pPr/>
              <a:t>04.04.2019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8D14818-CF81-430F-B5AC-8E8F1E67CC2D}" type="slidenum">
              <a:rPr lang="ru-RU" smtClean="0"/>
              <a:pPr/>
              <a:t>‹#›</a:t>
            </a:fld>
            <a:endParaRPr lang="ru-RU"/>
          </a:p>
        </p:txBody>
      </p:sp>
    </p:spTree>
    <p:extLst>
      <p:ext uri="{BB962C8B-B14F-4D97-AF65-F5344CB8AC3E}">
        <p14:creationId xmlns="" xmlns:p14="http://schemas.microsoft.com/office/powerpoint/2010/main" val="2418234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A775AD3-627D-4667-AB15-1D8E331654AC}" type="datetimeFigureOut">
              <a:rPr lang="ru-RU" smtClean="0"/>
              <a:pPr/>
              <a:t>04.04.2019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8D14818-CF81-430F-B5AC-8E8F1E67CC2D}" type="slidenum">
              <a:rPr lang="ru-RU" smtClean="0"/>
              <a:pPr/>
              <a:t>‹#›</a:t>
            </a:fld>
            <a:endParaRPr lang="ru-RU"/>
          </a:p>
        </p:txBody>
      </p:sp>
    </p:spTree>
    <p:extLst>
      <p:ext uri="{BB962C8B-B14F-4D97-AF65-F5344CB8AC3E}">
        <p14:creationId xmlns="" xmlns:p14="http://schemas.microsoft.com/office/powerpoint/2010/main" val="1121904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A775AD3-627D-4667-AB15-1D8E331654AC}" type="datetimeFigureOut">
              <a:rPr lang="ru-RU" smtClean="0"/>
              <a:pPr/>
              <a:t>04.04.2019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8D14818-CF81-430F-B5AC-8E8F1E67CC2D}" type="slidenum">
              <a:rPr lang="ru-RU" smtClean="0"/>
              <a:pPr/>
              <a:t>‹#›</a:t>
            </a:fld>
            <a:endParaRPr lang="ru-RU"/>
          </a:p>
        </p:txBody>
      </p:sp>
    </p:spTree>
    <p:extLst>
      <p:ext uri="{BB962C8B-B14F-4D97-AF65-F5344CB8AC3E}">
        <p14:creationId xmlns="" xmlns:p14="http://schemas.microsoft.com/office/powerpoint/2010/main" val="739212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A775AD3-627D-4667-AB15-1D8E331654AC}" type="datetimeFigureOut">
              <a:rPr lang="ru-RU" smtClean="0"/>
              <a:pPr/>
              <a:t>04.04.2019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8D14818-CF81-430F-B5AC-8E8F1E67CC2D}" type="slidenum">
              <a:rPr lang="ru-RU" smtClean="0"/>
              <a:pPr/>
              <a:t>‹#›</a:t>
            </a:fld>
            <a:endParaRPr lang="ru-RU"/>
          </a:p>
        </p:txBody>
      </p:sp>
    </p:spTree>
    <p:extLst>
      <p:ext uri="{BB962C8B-B14F-4D97-AF65-F5344CB8AC3E}">
        <p14:creationId xmlns="" xmlns:p14="http://schemas.microsoft.com/office/powerpoint/2010/main" val="2237677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CA775AD3-627D-4667-AB15-1D8E331654AC}" type="datetimeFigureOut">
              <a:rPr lang="ru-RU" smtClean="0"/>
              <a:pPr/>
              <a:t>04.04.2019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8D14818-CF81-430F-B5AC-8E8F1E67CC2D}" type="slidenum">
              <a:rPr lang="ru-RU" smtClean="0"/>
              <a:pPr/>
              <a:t>‹#›</a:t>
            </a:fld>
            <a:endParaRPr lang="ru-RU"/>
          </a:p>
        </p:txBody>
      </p:sp>
    </p:spTree>
    <p:extLst>
      <p:ext uri="{BB962C8B-B14F-4D97-AF65-F5344CB8AC3E}">
        <p14:creationId xmlns="" xmlns:p14="http://schemas.microsoft.com/office/powerpoint/2010/main" val="3230670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CA775AD3-627D-4667-AB15-1D8E331654AC}" type="datetimeFigureOut">
              <a:rPr lang="ru-RU" smtClean="0"/>
              <a:pPr/>
              <a:t>04.04.2019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8D14818-CF81-430F-B5AC-8E8F1E67CC2D}" type="slidenum">
              <a:rPr lang="ru-RU" smtClean="0"/>
              <a:pPr/>
              <a:t>‹#›</a:t>
            </a:fld>
            <a:endParaRPr lang="ru-RU"/>
          </a:p>
        </p:txBody>
      </p:sp>
    </p:spTree>
    <p:extLst>
      <p:ext uri="{BB962C8B-B14F-4D97-AF65-F5344CB8AC3E}">
        <p14:creationId xmlns="" xmlns:p14="http://schemas.microsoft.com/office/powerpoint/2010/main" val="26612865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775AD3-627D-4667-AB15-1D8E331654AC}" type="datetimeFigureOut">
              <a:rPr lang="ru-RU" smtClean="0"/>
              <a:pPr/>
              <a:t>04.04.2019</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D14818-CF81-430F-B5AC-8E8F1E67CC2D}" type="slidenum">
              <a:rPr lang="ru-RU" smtClean="0"/>
              <a:pPr/>
              <a:t>‹#›</a:t>
            </a:fld>
            <a:endParaRPr lang="ru-RU"/>
          </a:p>
        </p:txBody>
      </p:sp>
    </p:spTree>
    <p:extLst>
      <p:ext uri="{BB962C8B-B14F-4D97-AF65-F5344CB8AC3E}">
        <p14:creationId xmlns="" xmlns:p14="http://schemas.microsoft.com/office/powerpoint/2010/main" val="16922083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slide" Target="slide87.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slide" Target="slide87.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slide" Target="slide10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slide" Target="slide103.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slide" Target="slide103.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slide" Target="slide10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slide" Target="slide103.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slide" Target="slide103.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slide" Target="slide10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slide" Target="slide103.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slide" Target="slide103.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slide" Target="slide103.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slide" Target="slide103.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slide" Target="slide103.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slide" Target="slide122.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slide" Target="slide13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slide" Target="slide138.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slide" Target="slide138.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slide" Target="slide138.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slide" Target="slide138.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slide" Target="slide138.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slide" Target="slide145.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slide" Target="slide145.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slide" Target="slide145.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slide" Target="slide14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slide" Target="slide145.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slide" Target="slide145.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slide" Target="slide145.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slide" Target="slide145.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slide" Target="slide145.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slide" Target="slide155.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slide" Target="slide155.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slide" Target="slide155.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slide" Target="slide15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slide" Target="slide155.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slide" Target="slide155.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slide" Target="slide155.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slide" Target="slide155.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slide" Target="slide155.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slide" Target="slide171.xml"/><Relationship Id="rId2" Type="http://schemas.openxmlformats.org/officeDocument/2006/relationships/slide" Target="slide169.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slide" Target="slide166.xml"/></Relationships>
</file>

<file path=ppt/slides/_rels/slide166.xml.rels><?xml version="1.0" encoding="UTF-8" standalone="yes"?>
<Relationships xmlns="http://schemas.openxmlformats.org/package/2006/relationships"><Relationship Id="rId3" Type="http://schemas.openxmlformats.org/officeDocument/2006/relationships/slide" Target="slide167.xml"/><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slide" Target="slide165.xml"/></Relationships>
</file>

<file path=ppt/slides/_rels/slide167.xml.rels><?xml version="1.0" encoding="UTF-8" standalone="yes"?>
<Relationships xmlns="http://schemas.openxmlformats.org/package/2006/relationships"><Relationship Id="rId3" Type="http://schemas.openxmlformats.org/officeDocument/2006/relationships/slide" Target="slide168.xml"/><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slide" Target="slide165.xml"/></Relationships>
</file>

<file path=ppt/slides/_rels/slide168.xml.rels><?xml version="1.0" encoding="UTF-8" standalone="yes"?>
<Relationships xmlns="http://schemas.openxmlformats.org/package/2006/relationships"><Relationship Id="rId3" Type="http://schemas.openxmlformats.org/officeDocument/2006/relationships/slide" Target="slide165.xml"/><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slide" Target="slide170.xml"/><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slide" Target="slide165.xml"/></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slide" Target="slide165.xml"/><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slide" Target="slide172.xml"/><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slide" Target="slide165.xml"/></Relationships>
</file>

<file path=ppt/slides/_rels/slide172.xml.rels><?xml version="1.0" encoding="UTF-8" standalone="yes"?>
<Relationships xmlns="http://schemas.openxmlformats.org/package/2006/relationships"><Relationship Id="rId3" Type="http://schemas.openxmlformats.org/officeDocument/2006/relationships/slide" Target="slide165.xml"/><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slide" Target="slide184.xml"/><Relationship Id="rId2" Type="http://schemas.openxmlformats.org/officeDocument/2006/relationships/slide" Target="slide181.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slide" Target="slide175.xml"/><Relationship Id="rId4" Type="http://schemas.openxmlformats.org/officeDocument/2006/relationships/slide" Target="slide187.xml"/></Relationships>
</file>

<file path=ppt/slides/_rels/slide175.xml.rels><?xml version="1.0" encoding="UTF-8" standalone="yes"?>
<Relationships xmlns="http://schemas.openxmlformats.org/package/2006/relationships"><Relationship Id="rId3" Type="http://schemas.openxmlformats.org/officeDocument/2006/relationships/slide" Target="slide174.xml"/><Relationship Id="rId2" Type="http://schemas.openxmlformats.org/officeDocument/2006/relationships/slide" Target="slide176.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slide" Target="slide177.xml"/><Relationship Id="rId2" Type="http://schemas.openxmlformats.org/officeDocument/2006/relationships/slide" Target="slide174.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slide" Target="slide174.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slide" Target="slide174.xml"/><Relationship Id="rId2" Type="http://schemas.openxmlformats.org/officeDocument/2006/relationships/slide" Target="slide179.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slide" Target="slide174.xml"/><Relationship Id="rId2" Type="http://schemas.openxmlformats.org/officeDocument/2006/relationships/slide" Target="slide18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slide" Target="slide174.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slide" Target="slide174.xml"/><Relationship Id="rId2" Type="http://schemas.openxmlformats.org/officeDocument/2006/relationships/slide" Target="slide182.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slide" Target="slide183.xml"/><Relationship Id="rId2" Type="http://schemas.openxmlformats.org/officeDocument/2006/relationships/slide" Target="slide174.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slide" Target="slide174.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slide" Target="slide17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3" Type="http://schemas.openxmlformats.org/officeDocument/2006/relationships/slide" Target="slide186.xml"/><Relationship Id="rId2" Type="http://schemas.openxmlformats.org/officeDocument/2006/relationships/slide" Target="slide174.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slide" Target="slide174.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slide" Target="slide174.xml"/><Relationship Id="rId2" Type="http://schemas.openxmlformats.org/officeDocument/2006/relationships/slide" Target="slide188.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4.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slide" Target="slide17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27.xml"/><Relationship Id="rId7" Type="http://schemas.openxmlformats.org/officeDocument/2006/relationships/slide" Target="slide3.xml"/><Relationship Id="rId2" Type="http://schemas.openxmlformats.org/officeDocument/2006/relationships/slide" Target="slide24.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33.xml"/><Relationship Id="rId4" Type="http://schemas.openxmlformats.org/officeDocument/2006/relationships/slide" Target="slide30.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165.xml"/><Relationship Id="rId13" Type="http://schemas.openxmlformats.org/officeDocument/2006/relationships/slide" Target="slide4.xml"/><Relationship Id="rId3" Type="http://schemas.openxmlformats.org/officeDocument/2006/relationships/slide" Target="slide138.xml"/><Relationship Id="rId7" Type="http://schemas.openxmlformats.org/officeDocument/2006/relationships/slide" Target="slide122.xml"/><Relationship Id="rId12" Type="http://schemas.openxmlformats.org/officeDocument/2006/relationships/slide" Target="slide20.xml"/><Relationship Id="rId2" Type="http://schemas.openxmlformats.org/officeDocument/2006/relationships/slide" Target="slide87.xml"/><Relationship Id="rId1" Type="http://schemas.openxmlformats.org/officeDocument/2006/relationships/slideLayout" Target="../slideLayouts/slideLayout2.xml"/><Relationship Id="rId6" Type="http://schemas.openxmlformats.org/officeDocument/2006/relationships/slide" Target="slide174.xml"/><Relationship Id="rId11" Type="http://schemas.openxmlformats.org/officeDocument/2006/relationships/slide" Target="slide36.xml"/><Relationship Id="rId5" Type="http://schemas.openxmlformats.org/officeDocument/2006/relationships/slide" Target="slide155.xml"/><Relationship Id="rId10" Type="http://schemas.openxmlformats.org/officeDocument/2006/relationships/slide" Target="slide71.xml"/><Relationship Id="rId4" Type="http://schemas.openxmlformats.org/officeDocument/2006/relationships/slide" Target="slide145.xml"/><Relationship Id="rId9" Type="http://schemas.openxmlformats.org/officeDocument/2006/relationships/slide" Target="slide55.xml"/><Relationship Id="rId14" Type="http://schemas.openxmlformats.org/officeDocument/2006/relationships/slide" Target="slide103.xml"/></Relationships>
</file>

<file path=ppt/slides/_rels/slide3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slide" Target="slide3.xml"/><Relationship Id="rId2" Type="http://schemas.openxmlformats.org/officeDocument/2006/relationships/slide" Target="slide8.xml"/><Relationship Id="rId1" Type="http://schemas.openxmlformats.org/officeDocument/2006/relationships/slideLayout" Target="../slideLayouts/slideLayout2.xml"/><Relationship Id="rId6" Type="http://schemas.openxmlformats.org/officeDocument/2006/relationships/slide" Target="slide5.xml"/><Relationship Id="rId5" Type="http://schemas.openxmlformats.org/officeDocument/2006/relationships/slide" Target="slide11.xml"/><Relationship Id="rId4" Type="http://schemas.openxmlformats.org/officeDocument/2006/relationships/slide" Target="slide14.xml"/></Relationships>
</file>

<file path=ppt/slides/_rels/slide40.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6.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7.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9.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slide" Target="slide8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slide" Target="slide87.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slide" Target="slide87.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slide" Target="slide87.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slide" Target="slide87.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slide" Target="slide87.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slide" Target="slide8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slide" Target="slide8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Задания ВПР</a:t>
            </a:r>
            <a:endParaRPr lang="ru-RU" dirty="0"/>
          </a:p>
        </p:txBody>
      </p:sp>
      <p:sp>
        <p:nvSpPr>
          <p:cNvPr id="3" name="Подзаголовок 2"/>
          <p:cNvSpPr>
            <a:spLocks noGrp="1"/>
          </p:cNvSpPr>
          <p:nvPr>
            <p:ph type="subTitle" idx="1"/>
          </p:nvPr>
        </p:nvSpPr>
        <p:spPr/>
        <p:txBody>
          <a:bodyPr/>
          <a:lstStyle/>
          <a:p>
            <a:r>
              <a:rPr lang="ru-RU" dirty="0" smtClean="0"/>
              <a:t>МАТЕМАТИКА 4 КЛАСС</a:t>
            </a:r>
            <a:br>
              <a:rPr lang="ru-RU" dirty="0" smtClean="0"/>
            </a:br>
            <a:endParaRPr lang="ru-RU" dirty="0"/>
          </a:p>
        </p:txBody>
      </p:sp>
      <p:pic>
        <p:nvPicPr>
          <p:cNvPr id="1028" name="Picture 4" descr="http://cristumaestro.blogia.com/upload/20100603171819-profesora.gif"/>
          <p:cNvPicPr>
            <a:picLocks noChangeAspect="1" noChangeArrowheads="1" noCrop="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8842375" y="2971800"/>
            <a:ext cx="3076575" cy="3333750"/>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2" descr="https://forkamnisman1pulung.files.wordpress.com/2010/08/student_proud_of_problem_solving_hg_wht.gif?w=950"/>
          <p:cNvPicPr>
            <a:picLocks noChangeAspect="1" noChangeArrowheads="1" noCrop="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258489" y="311807"/>
            <a:ext cx="3333750" cy="33337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93247496"/>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Фото математика 3 класс стр. 4</a:t>
            </a:r>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051" name="Picture 3"/>
          <p:cNvPicPr>
            <a:picLocks noGrp="1" noChangeAspect="1" noChangeArrowheads="1"/>
          </p:cNvPicPr>
          <p:nvPr>
            <p:ph idx="1"/>
          </p:nvPr>
        </p:nvPicPr>
        <p:blipFill>
          <a:blip r:embed="rId3" cstate="email"/>
          <a:srcRect/>
          <a:stretch>
            <a:fillRect/>
          </a:stretch>
        </p:blipFill>
        <p:spPr bwMode="auto">
          <a:xfrm>
            <a:off x="1742295" y="1537527"/>
            <a:ext cx="5801784" cy="4351338"/>
          </a:xfrm>
          <a:prstGeom prst="rect">
            <a:avLst/>
          </a:prstGeom>
          <a:noFill/>
          <a:ln w="9525">
            <a:noFill/>
            <a:miter lim="800000"/>
            <a:headEnd/>
            <a:tailEnd/>
          </a:ln>
          <a:effectLst/>
        </p:spPr>
      </p:pic>
    </p:spTree>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842047"/>
          </a:xfrm>
        </p:spPr>
        <p:txBody>
          <a:bodyPr>
            <a:noAutofit/>
          </a:bodyPr>
          <a:lstStyle/>
          <a:p>
            <a:r>
              <a:rPr lang="ru-RU" sz="2800" dirty="0" smtClean="0"/>
              <a:t>Чемпионат по футболу проходил в четыре </a:t>
            </a:r>
            <a:r>
              <a:rPr lang="ru-RU" sz="2800" dirty="0" err="1" smtClean="0"/>
              <a:t>кругa</a:t>
            </a:r>
            <a:r>
              <a:rPr lang="ru-RU" sz="2800" dirty="0" smtClean="0"/>
              <a:t>. Михаил следил за количеством забитых голов своих любимых команд и записывал результаты в таблицу. Используя данные этой таблицы, ответь на вопросы. Сколько голов было забито командой «Зенит» в третьем круге?</a:t>
            </a:r>
            <a:endParaRPr lang="ru-RU" sz="2800" dirty="0"/>
          </a:p>
        </p:txBody>
      </p:sp>
      <p:pic>
        <p:nvPicPr>
          <p:cNvPr id="4" name="Содержимое 3" descr="https://math4-vpr.sdamgia.ru/get_file?id=247"/>
          <p:cNvPicPr>
            <a:picLocks noGrp="1"/>
          </p:cNvPicPr>
          <p:nvPr>
            <p:ph idx="1"/>
          </p:nvPr>
        </p:nvPicPr>
        <p:blipFill>
          <a:blip r:embed="rId2" cstate="print"/>
          <a:srcRect/>
          <a:stretch>
            <a:fillRect/>
          </a:stretch>
        </p:blipFill>
        <p:spPr bwMode="auto">
          <a:xfrm>
            <a:off x="583325" y="2554013"/>
            <a:ext cx="5958215" cy="2547089"/>
          </a:xfrm>
          <a:prstGeom prst="rect">
            <a:avLst/>
          </a:prstGeom>
          <a:noFill/>
          <a:ln w="9525">
            <a:noFill/>
            <a:miter lim="800000"/>
            <a:headEnd/>
            <a:tailEnd/>
          </a:ln>
        </p:spPr>
      </p:pic>
      <p:sp>
        <p:nvSpPr>
          <p:cNvPr id="5" name="Содержимое 4"/>
          <p:cNvSpPr txBox="1">
            <a:spLocks/>
          </p:cNvSpPr>
          <p:nvPr/>
        </p:nvSpPr>
        <p:spPr>
          <a:xfrm>
            <a:off x="7740869" y="2853558"/>
            <a:ext cx="3612930" cy="3323403"/>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21.</a:t>
            </a:r>
            <a:br>
              <a:rPr lang="ru-RU" dirty="0" smtClean="0"/>
            </a:b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dirty="0"/>
          </a:p>
        </p:txBody>
      </p:sp>
      <p:sp>
        <p:nvSpPr>
          <p:cNvPr id="7" name="Управляющая кнопка: домой 6">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Из таблицы видно, что командой «Зенит» в тре­тьем круге был забит 21 гол.</a:t>
            </a:r>
          </a:p>
          <a:p>
            <a:pPr>
              <a:buNone/>
            </a:pPr>
            <a:r>
              <a:rPr lang="ru-RU" dirty="0" smtClean="0"/>
              <a:t> </a:t>
            </a:r>
          </a:p>
          <a:p>
            <a:r>
              <a:rPr lang="ru-RU" dirty="0" smtClean="0"/>
              <a:t>Ответ: 21.</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 6 б  Работа с таблицами, графиками, диаграммами</a:t>
            </a:r>
            <a:endParaRPr lang="ru-RU" dirty="0"/>
          </a:p>
        </p:txBody>
      </p:sp>
      <p:sp>
        <p:nvSpPr>
          <p:cNvPr id="4" name="Прямоугольник 3"/>
          <p:cNvSpPr/>
          <p:nvPr/>
        </p:nvSpPr>
        <p:spPr>
          <a:xfrm>
            <a:off x="1175657" y="2286000"/>
            <a:ext cx="1436914" cy="12017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3196046" y="2307771"/>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2</a:t>
            </a:r>
            <a:endParaRPr lang="ru-RU" sz="3200" dirty="0"/>
          </a:p>
        </p:txBody>
      </p:sp>
      <p:sp>
        <p:nvSpPr>
          <p:cNvPr id="8" name="Прямоугольник 7"/>
          <p:cNvSpPr/>
          <p:nvPr/>
        </p:nvSpPr>
        <p:spPr>
          <a:xfrm>
            <a:off x="5407421" y="2321883"/>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3</a:t>
            </a:r>
            <a:endParaRPr lang="ru-RU" sz="3200" dirty="0"/>
          </a:p>
        </p:txBody>
      </p:sp>
      <p:sp>
        <p:nvSpPr>
          <p:cNvPr id="9" name="Прямоугольник 8"/>
          <p:cNvSpPr/>
          <p:nvPr/>
        </p:nvSpPr>
        <p:spPr>
          <a:xfrm>
            <a:off x="7406638" y="2351313"/>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4</a:t>
            </a:r>
            <a:endParaRPr lang="ru-RU" sz="3200" dirty="0"/>
          </a:p>
        </p:txBody>
      </p:sp>
      <p:sp>
        <p:nvSpPr>
          <p:cNvPr id="10" name="Прямоугольник 9"/>
          <p:cNvSpPr/>
          <p:nvPr/>
        </p:nvSpPr>
        <p:spPr>
          <a:xfrm>
            <a:off x="9374777" y="2351915"/>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5</a:t>
            </a:r>
            <a:endParaRPr lang="ru-RU" sz="3200" dirty="0"/>
          </a:p>
        </p:txBody>
      </p:sp>
      <p:sp>
        <p:nvSpPr>
          <p:cNvPr id="11" name="Прямоугольник 10"/>
          <p:cNvSpPr/>
          <p:nvPr/>
        </p:nvSpPr>
        <p:spPr>
          <a:xfrm>
            <a:off x="1149531" y="2286000"/>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1</a:t>
            </a:r>
            <a:endParaRPr lang="ru-RU" sz="3200" dirty="0"/>
          </a:p>
        </p:txBody>
      </p:sp>
      <p:sp>
        <p:nvSpPr>
          <p:cNvPr id="12" name="Управляющая кнопка: домой 11">
            <a:hlinkClick r:id="rId2" action="ppaction://hlinksldjump" highlightClick="1"/>
          </p:cNvPr>
          <p:cNvSpPr/>
          <p:nvPr/>
        </p:nvSpPr>
        <p:spPr>
          <a:xfrm>
            <a:off x="175364" y="5774499"/>
            <a:ext cx="601250" cy="9144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9104811" y="6100354"/>
            <a:ext cx="2821577" cy="5225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hlinkClick r:id="rId2" action="ppaction://hlinksldjump"/>
              </a:rPr>
              <a:t>Содержание</a:t>
            </a:r>
            <a:endParaRPr lang="ru-RU"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dirty="0" smtClean="0"/>
              <a:t/>
            </a:r>
            <a:br>
              <a:rPr lang="ru-RU" sz="3200" dirty="0" smtClean="0"/>
            </a:br>
            <a:r>
              <a:rPr lang="ru-RU" sz="3200" dirty="0" smtClean="0"/>
              <a:t/>
            </a:r>
            <a:br>
              <a:rPr lang="ru-RU" sz="3200" dirty="0" smtClean="0"/>
            </a:br>
            <a:r>
              <a:rPr lang="ru-RU" sz="3200" dirty="0" smtClean="0"/>
              <a:t/>
            </a:r>
            <a:br>
              <a:rPr lang="ru-RU" sz="3200" dirty="0" smtClean="0"/>
            </a:br>
            <a:r>
              <a:rPr lang="ru-RU" sz="2800" dirty="0" smtClean="0"/>
              <a:t>Чемпионат по футболу проходил в четыре </a:t>
            </a:r>
            <a:r>
              <a:rPr lang="ru-RU" sz="2800" dirty="0" err="1" smtClean="0"/>
              <a:t>кругa</a:t>
            </a:r>
            <a:r>
              <a:rPr lang="ru-RU" sz="2800" dirty="0" smtClean="0"/>
              <a:t>. Михаил следил за количеством забитых голов своих любимых команд и записывал результаты в таблицу. Используя данные этой таблицы, ответь на вопросы. Какая команда забила больше всего голов за первых два круга?</a:t>
            </a:r>
            <a:r>
              <a:rPr lang="ru-RU" sz="3200" dirty="0" smtClean="0"/>
              <a:t/>
            </a:r>
            <a:br>
              <a:rPr lang="ru-RU" sz="3200" dirty="0" smtClean="0"/>
            </a:br>
            <a:endParaRPr lang="ru-RU" sz="3200" dirty="0"/>
          </a:p>
        </p:txBody>
      </p:sp>
      <p:pic>
        <p:nvPicPr>
          <p:cNvPr id="4" name="Содержимое 3" descr="https://math4-vpr.sdamgia.ru/get_file?id=247"/>
          <p:cNvPicPr>
            <a:picLocks noGrp="1"/>
          </p:cNvPicPr>
          <p:nvPr>
            <p:ph idx="1"/>
          </p:nvPr>
        </p:nvPicPr>
        <p:blipFill>
          <a:blip r:embed="rId2" cstate="print"/>
          <a:srcRect/>
          <a:stretch>
            <a:fillRect/>
          </a:stretch>
        </p:blipFill>
        <p:spPr bwMode="auto">
          <a:xfrm>
            <a:off x="637025" y="2696533"/>
            <a:ext cx="5684947" cy="2458791"/>
          </a:xfrm>
          <a:prstGeom prst="rect">
            <a:avLst/>
          </a:prstGeom>
          <a:noFill/>
          <a:ln w="9525">
            <a:noFill/>
            <a:miter lim="800000"/>
            <a:headEnd/>
            <a:tailEnd/>
          </a:ln>
        </p:spPr>
      </p:pic>
      <p:sp>
        <p:nvSpPr>
          <p:cNvPr id="5" name="Содержимое 4"/>
          <p:cNvSpPr txBox="1">
            <a:spLocks/>
          </p:cNvSpPr>
          <p:nvPr/>
        </p:nvSpPr>
        <p:spPr>
          <a:xfrm>
            <a:off x="7740869" y="2853558"/>
            <a:ext cx="3612930" cy="3323403"/>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«Рубин»</a:t>
            </a:r>
            <a:endParaRPr lang="ru-RU" dirty="0"/>
          </a:p>
        </p:txBody>
      </p:sp>
      <p:sp>
        <p:nvSpPr>
          <p:cNvPr id="3" name="Содержимое 2"/>
          <p:cNvSpPr>
            <a:spLocks noGrp="1"/>
          </p:cNvSpPr>
          <p:nvPr>
            <p:ph idx="1"/>
          </p:nvPr>
        </p:nvSpPr>
        <p:spPr/>
        <p:txBody>
          <a:bodyPr/>
          <a:lstStyle/>
          <a:p>
            <a:endParaRPr lang="ru-RU" dirty="0" smtClean="0"/>
          </a:p>
          <a:p>
            <a:pPr>
              <a:buNone/>
            </a:pPr>
            <a:endParaRPr lang="ru-RU" dirty="0"/>
          </a:p>
        </p:txBody>
      </p:sp>
      <p:sp>
        <p:nvSpPr>
          <p:cNvPr id="4" name="Двойная стрелка влево/вправо 3"/>
          <p:cNvSpPr/>
          <p:nvPr/>
        </p:nvSpPr>
        <p:spPr>
          <a:xfrm>
            <a:off x="7346731" y="3972910"/>
            <a:ext cx="3578771" cy="15607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2800" dirty="0" smtClean="0">
                <a:solidFill>
                  <a:schemeClr val="tx1"/>
                </a:solidFill>
              </a:rPr>
              <a:t>пояснение</a:t>
            </a:r>
            <a:endParaRPr lang="ru-RU" sz="2800" dirty="0">
              <a:solidFill>
                <a:schemeClr val="tx1"/>
              </a:solidFill>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normAutofit fontScale="92500" lnSpcReduction="10000"/>
          </a:bodyPr>
          <a:lstStyle/>
          <a:p>
            <a:r>
              <a:rPr lang="ru-RU" dirty="0" smtClean="0"/>
              <a:t>Какая команда забила больше всего голов за первых два круга?</a:t>
            </a:r>
          </a:p>
          <a:p>
            <a:r>
              <a:rPr lang="ru-RU" dirty="0" smtClean="0"/>
              <a:t>Посчитаем, сколько голов забивала каждая команда за первые два круга:</a:t>
            </a:r>
          </a:p>
          <a:p>
            <a:r>
              <a:rPr lang="ru-RU" dirty="0" smtClean="0"/>
              <a:t>«ЦСКА»: 15 + 22 = 37 голов.</a:t>
            </a:r>
          </a:p>
          <a:p>
            <a:r>
              <a:rPr lang="ru-RU" dirty="0" smtClean="0"/>
              <a:t>«Зенит»: 13 + 16 = 29 голов.</a:t>
            </a:r>
          </a:p>
          <a:p>
            <a:r>
              <a:rPr lang="ru-RU" dirty="0" smtClean="0"/>
              <a:t>«Рубин»: 20 + 18 = 38 голов.</a:t>
            </a:r>
          </a:p>
          <a:p>
            <a:r>
              <a:rPr lang="ru-RU" dirty="0" smtClean="0"/>
              <a:t> </a:t>
            </a:r>
          </a:p>
          <a:p>
            <a:r>
              <a:rPr lang="ru-RU" dirty="0" smtClean="0"/>
              <a:t>Таким образом, командой «Рубин» было забито больше голов.</a:t>
            </a:r>
          </a:p>
          <a:p>
            <a:r>
              <a:rPr lang="ru-RU" dirty="0" smtClean="0"/>
              <a:t> </a:t>
            </a:r>
          </a:p>
          <a:p>
            <a:r>
              <a:rPr lang="ru-RU" dirty="0" smtClean="0"/>
              <a:t>Ответ: «Рубин»</a:t>
            </a:r>
          </a:p>
          <a:p>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dirty="0" smtClean="0"/>
              <a:t/>
            </a:r>
            <a:br>
              <a:rPr lang="ru-RU" sz="2800" dirty="0" smtClean="0"/>
            </a:br>
            <a:r>
              <a:rPr lang="ru-RU" sz="2800" dirty="0" smtClean="0"/>
              <a:t/>
            </a:r>
            <a:br>
              <a:rPr lang="ru-RU" sz="2800" dirty="0" smtClean="0"/>
            </a:br>
            <a:r>
              <a:rPr lang="ru-RU" sz="2400" dirty="0" smtClean="0"/>
              <a:t>Иван Владимирович выращивает яблоки трёх сортов: Мечта, Богатырь, Медуница. Каждый сорт он выращивал на отдельном участке в течении четырёх лет. Иван Владимирович заносит в таблицу количество килограммов урожая, которое он получает с каждого участка за год. Используя таблицу, ответь на вопросы. Сколько килограммов яблок получил Иван Владимирович за все четыре года?</a:t>
            </a:r>
          </a:p>
        </p:txBody>
      </p:sp>
      <p:pic>
        <p:nvPicPr>
          <p:cNvPr id="4" name="Содержимое 3" descr="https://math4-vpr.sdamgia.ru/get_file?id=241"/>
          <p:cNvPicPr>
            <a:picLocks noGrp="1"/>
          </p:cNvPicPr>
          <p:nvPr>
            <p:ph idx="1"/>
          </p:nvPr>
        </p:nvPicPr>
        <p:blipFill>
          <a:blip r:embed="rId2" cstate="email"/>
          <a:srcRect/>
          <a:stretch>
            <a:fillRect/>
          </a:stretch>
        </p:blipFill>
        <p:spPr bwMode="auto">
          <a:xfrm>
            <a:off x="913414" y="2876687"/>
            <a:ext cx="5162550" cy="1524000"/>
          </a:xfrm>
          <a:prstGeom prst="rect">
            <a:avLst/>
          </a:prstGeom>
          <a:noFill/>
          <a:ln w="9525">
            <a:noFill/>
            <a:miter lim="800000"/>
            <a:headEnd/>
            <a:tailEnd/>
          </a:ln>
        </p:spPr>
      </p:pic>
      <p:sp>
        <p:nvSpPr>
          <p:cNvPr id="5" name="Содержимое 4"/>
          <p:cNvSpPr txBox="1">
            <a:spLocks/>
          </p:cNvSpPr>
          <p:nvPr/>
        </p:nvSpPr>
        <p:spPr>
          <a:xfrm>
            <a:off x="7914289" y="2837792"/>
            <a:ext cx="3439509" cy="333916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Управляющая кнопка: домой 6">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5850.</a:t>
            </a:r>
            <a:br>
              <a:rPr lang="ru-RU" dirty="0" smtClean="0"/>
            </a:br>
            <a:endParaRPr lang="ru-RU" dirty="0"/>
          </a:p>
        </p:txBody>
      </p:sp>
      <p:sp>
        <p:nvSpPr>
          <p:cNvPr id="4" name="Содержимое 3"/>
          <p:cNvSpPr>
            <a:spLocks noGrp="1"/>
          </p:cNvSpPr>
          <p:nvPr>
            <p:ph idx="1"/>
          </p:nvPr>
        </p:nvSpPr>
        <p:spPr>
          <a:xfrm>
            <a:off x="5912068" y="3846785"/>
            <a:ext cx="5441731" cy="233017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normAutofit/>
          </a:bodyPr>
          <a:lstStyle/>
          <a:p>
            <a:pPr algn="ctr"/>
            <a:r>
              <a:rPr lang="ru-RU" sz="3200" dirty="0" smtClean="0">
                <a:solidFill>
                  <a:schemeClr val="tx1"/>
                </a:solidFill>
              </a:rPr>
              <a:t>пояснение</a:t>
            </a:r>
            <a:endParaRPr lang="ru-RU" sz="3200" dirty="0">
              <a:solidFill>
                <a:schemeClr val="tx1"/>
              </a:solidFill>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normAutofit fontScale="92500" lnSpcReduction="20000"/>
          </a:bodyPr>
          <a:lstStyle/>
          <a:p>
            <a:pPr>
              <a:buNone/>
            </a:pPr>
            <a:r>
              <a:rPr lang="ru-RU" b="1" dirty="0" smtClean="0"/>
              <a:t>   </a:t>
            </a:r>
            <a:r>
              <a:rPr lang="ru-RU" dirty="0" smtClean="0"/>
              <a:t>Посчитаем, сколько килограммов получил Иван Владимирович в каждый год, а затем просуммируем полученные значения:</a:t>
            </a:r>
          </a:p>
          <a:p>
            <a:r>
              <a:rPr lang="ru-RU" dirty="0" smtClean="0"/>
              <a:t>Первый год: 420 + 530 + 480 = 1430 кг.</a:t>
            </a:r>
          </a:p>
          <a:p>
            <a:r>
              <a:rPr lang="ru-RU" dirty="0" smtClean="0"/>
              <a:t>Второй год: 470 + 590 + 460 = 1520 кг.</a:t>
            </a:r>
          </a:p>
          <a:p>
            <a:r>
              <a:rPr lang="ru-RU" dirty="0" smtClean="0"/>
              <a:t>Третий год: 570 + 480 + 410 = 1460 кг.</a:t>
            </a:r>
          </a:p>
          <a:p>
            <a:r>
              <a:rPr lang="ru-RU" dirty="0" smtClean="0"/>
              <a:t>Четвёртый год: 510 + 540 + 390 = 1440 кг.</a:t>
            </a:r>
          </a:p>
          <a:p>
            <a:pPr>
              <a:buNone/>
            </a:pPr>
            <a:r>
              <a:rPr lang="ru-RU" dirty="0" smtClean="0"/>
              <a:t> </a:t>
            </a:r>
          </a:p>
          <a:p>
            <a:r>
              <a:rPr lang="ru-RU" dirty="0" smtClean="0"/>
              <a:t>Таким образом за все четыре года: 1430 + 1520 + 1460 + 1440 = 5850 кг яблок.</a:t>
            </a:r>
          </a:p>
          <a:p>
            <a:pPr>
              <a:buNone/>
            </a:pPr>
            <a:r>
              <a:rPr lang="ru-RU" dirty="0" smtClean="0"/>
              <a:t> </a:t>
            </a:r>
          </a:p>
          <a:p>
            <a:r>
              <a:rPr lang="ru-RU" dirty="0" smtClean="0"/>
              <a:t>Ответ: 5850.</a:t>
            </a:r>
          </a:p>
          <a:p>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Найди значение выражения</a:t>
            </a:r>
            <a:br>
              <a:rPr lang="ru-RU" dirty="0" smtClean="0"/>
            </a:br>
            <a:r>
              <a:rPr lang="ru-RU" dirty="0" smtClean="0"/>
              <a:t>37 + 48</a:t>
            </a:r>
            <a:endParaRPr lang="ru-RU" dirty="0"/>
          </a:p>
        </p:txBody>
      </p:sp>
      <p:sp>
        <p:nvSpPr>
          <p:cNvPr id="7" name="Содержимое 4"/>
          <p:cNvSpPr>
            <a:spLocks noGrp="1"/>
          </p:cNvSpPr>
          <p:nvPr>
            <p:ph idx="1"/>
          </p:nvPr>
        </p:nvSpPr>
        <p:spPr>
          <a:xfrm>
            <a:off x="6858000" y="2695903"/>
            <a:ext cx="4196255" cy="308692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ru-RU" sz="3600" dirty="0" smtClean="0">
                <a:solidFill>
                  <a:schemeClr val="tx1"/>
                </a:solidFill>
              </a:rPr>
              <a:t>ответ</a:t>
            </a:r>
            <a:endParaRPr lang="ru-RU" sz="3600" dirty="0">
              <a:solidFill>
                <a:schemeClr val="tx1"/>
              </a:solidFill>
            </a:endParaRPr>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a:hlinkClick r:id="rId3" action="ppaction://hlinksldjump"/>
          </p:cNvPr>
          <p:cNvSpPr/>
          <p:nvPr/>
        </p:nvSpPr>
        <p:spPr>
          <a:xfrm>
            <a:off x="6526060" y="2755726"/>
            <a:ext cx="4822521" cy="3206663"/>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dirty="0" smtClean="0"/>
              <a:t>Баскетбольная команда детской спортивной школы встречалась с командами нескольких школ. Количество очков, набранных игроками, тренер записывал в таблицу. Используя таблицу, ответь на вопросы.</a:t>
            </a:r>
            <a:endParaRPr lang="ru-RU" sz="2800" dirty="0"/>
          </a:p>
        </p:txBody>
      </p:sp>
      <p:pic>
        <p:nvPicPr>
          <p:cNvPr id="4" name="Содержимое 3" descr="https://math4-vpr.sdamgia.ru/get_file?id=155"/>
          <p:cNvPicPr>
            <a:picLocks noGrp="1"/>
          </p:cNvPicPr>
          <p:nvPr>
            <p:ph idx="1"/>
          </p:nvPr>
        </p:nvPicPr>
        <p:blipFill>
          <a:blip r:embed="rId2" cstate="print"/>
          <a:srcRect/>
          <a:stretch>
            <a:fillRect/>
          </a:stretch>
        </p:blipFill>
        <p:spPr bwMode="auto">
          <a:xfrm>
            <a:off x="707806" y="2380594"/>
            <a:ext cx="7143422" cy="2162476"/>
          </a:xfrm>
          <a:prstGeom prst="rect">
            <a:avLst/>
          </a:prstGeom>
          <a:noFill/>
          <a:ln w="9525">
            <a:noFill/>
            <a:miter lim="800000"/>
            <a:headEnd/>
            <a:tailEnd/>
          </a:ln>
        </p:spPr>
      </p:pic>
      <p:sp>
        <p:nvSpPr>
          <p:cNvPr id="7" name="Содержимое 4"/>
          <p:cNvSpPr txBox="1">
            <a:spLocks/>
          </p:cNvSpPr>
          <p:nvPr/>
        </p:nvSpPr>
        <p:spPr>
          <a:xfrm>
            <a:off x="7914289" y="2837792"/>
            <a:ext cx="3439509" cy="333916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 </a:t>
            </a:r>
            <a:br>
              <a:rPr lang="ru-RU" dirty="0" smtClean="0"/>
            </a:br>
            <a:r>
              <a:rPr lang="ru-RU" dirty="0" smtClean="0"/>
              <a:t>Ответ: В четвёртой.</a:t>
            </a:r>
            <a:br>
              <a:rPr lang="ru-RU" dirty="0" smtClean="0"/>
            </a:br>
            <a:endParaRPr lang="ru-RU" dirty="0"/>
          </a:p>
        </p:txBody>
      </p:sp>
      <p:sp>
        <p:nvSpPr>
          <p:cNvPr id="4" name="Содержимое 3"/>
          <p:cNvSpPr>
            <a:spLocks noGrp="1"/>
          </p:cNvSpPr>
          <p:nvPr>
            <p:ph idx="1"/>
          </p:nvPr>
        </p:nvSpPr>
        <p:spPr>
          <a:xfrm>
            <a:off x="6526924" y="4004441"/>
            <a:ext cx="4826876" cy="2172522"/>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normAutofit/>
          </a:bodyPr>
          <a:lstStyle/>
          <a:p>
            <a:pPr algn="ctr"/>
            <a:r>
              <a:rPr lang="ru-RU" sz="3200" dirty="0" smtClean="0">
                <a:solidFill>
                  <a:schemeClr val="tx1"/>
                </a:solidFill>
              </a:rPr>
              <a:t>пояснение</a:t>
            </a:r>
            <a:endParaRPr lang="ru-RU" sz="3200" dirty="0">
              <a:solidFill>
                <a:schemeClr val="tx1"/>
              </a:solidFill>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normAutofit fontScale="85000" lnSpcReduction="20000"/>
          </a:bodyPr>
          <a:lstStyle/>
          <a:p>
            <a:r>
              <a:rPr lang="ru-RU" dirty="0" smtClean="0"/>
              <a:t>В какой игре мальчики вместе набрали больше всего очков?</a:t>
            </a:r>
          </a:p>
          <a:p>
            <a:r>
              <a:rPr lang="ru-RU" dirty="0" smtClean="0"/>
              <a:t>Посчитаем, сколько очков набрали все мальчики в каждой из игр:</a:t>
            </a:r>
          </a:p>
          <a:p>
            <a:pPr>
              <a:buNone/>
            </a:pPr>
            <a:r>
              <a:rPr lang="ru-RU" dirty="0" smtClean="0"/>
              <a:t> </a:t>
            </a:r>
          </a:p>
          <a:p>
            <a:r>
              <a:rPr lang="ru-RU" dirty="0" smtClean="0"/>
              <a:t>Первая игра: 2 + 9 + 9 = 20 очков.</a:t>
            </a:r>
          </a:p>
          <a:p>
            <a:r>
              <a:rPr lang="ru-RU" dirty="0" smtClean="0"/>
              <a:t>Вторая игра: 6 + 5 + 8 = 19 очков.</a:t>
            </a:r>
          </a:p>
          <a:p>
            <a:r>
              <a:rPr lang="ru-RU" dirty="0" smtClean="0"/>
              <a:t>Третья игра: 8 + 2 + 7 = 17 очков.</a:t>
            </a:r>
          </a:p>
          <a:p>
            <a:r>
              <a:rPr lang="ru-RU" dirty="0" smtClean="0"/>
              <a:t>Четвёртая игра: 4 + 10 + 9 = 23 очка.</a:t>
            </a:r>
          </a:p>
          <a:p>
            <a:pPr>
              <a:buNone/>
            </a:pPr>
            <a:r>
              <a:rPr lang="ru-RU" dirty="0" smtClean="0"/>
              <a:t> </a:t>
            </a:r>
          </a:p>
          <a:p>
            <a:r>
              <a:rPr lang="ru-RU" dirty="0" smtClean="0"/>
              <a:t>Таким образом, в четвёртой игре мальчики набрали больше всего очков.</a:t>
            </a:r>
          </a:p>
          <a:p>
            <a:r>
              <a:rPr lang="ru-RU" dirty="0" smtClean="0"/>
              <a:t> </a:t>
            </a:r>
          </a:p>
          <a:p>
            <a:r>
              <a:rPr lang="ru-RU" dirty="0" smtClean="0"/>
              <a:t>Ответ: В четвёртой.</a:t>
            </a:r>
          </a:p>
          <a:p>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В хозяйстве тёти Ани куры, гусыни и утки несли яйца, а тётя Аня вела учёт количеству снесённых яиц. Используя таблицу, ответь на вопросы.</a:t>
            </a:r>
            <a:br>
              <a:rPr lang="ru-RU" sz="3100" dirty="0" smtClean="0"/>
            </a:br>
            <a:r>
              <a:rPr lang="ru-RU" sz="3100" dirty="0" smtClean="0"/>
              <a:t> </a:t>
            </a:r>
            <a:br>
              <a:rPr lang="ru-RU" sz="3100" dirty="0" smtClean="0"/>
            </a:br>
            <a:r>
              <a:rPr lang="ru-RU" sz="3100" dirty="0" smtClean="0"/>
              <a:t>Какие из птиц (куры, гусыни или утки) за все четыре дня снесли меньше всего яиц?</a:t>
            </a:r>
            <a:br>
              <a:rPr lang="ru-RU" sz="3100" dirty="0" smtClean="0"/>
            </a:br>
            <a:r>
              <a:rPr lang="ru-RU" dirty="0" smtClean="0"/>
              <a:t/>
            </a:r>
            <a:br>
              <a:rPr lang="ru-RU" dirty="0" smtClean="0"/>
            </a:br>
            <a:endParaRPr lang="ru-RU" dirty="0"/>
          </a:p>
        </p:txBody>
      </p:sp>
      <p:pic>
        <p:nvPicPr>
          <p:cNvPr id="4" name="Содержимое 3" descr="https://math4-vpr.sdamgia.ru/get_file?id=146"/>
          <p:cNvPicPr>
            <a:picLocks noGrp="1"/>
          </p:cNvPicPr>
          <p:nvPr>
            <p:ph idx="1"/>
          </p:nvPr>
        </p:nvPicPr>
        <p:blipFill>
          <a:blip r:embed="rId2" cstate="print"/>
          <a:srcRect/>
          <a:stretch>
            <a:fillRect/>
          </a:stretch>
        </p:blipFill>
        <p:spPr bwMode="auto">
          <a:xfrm>
            <a:off x="854786" y="3046659"/>
            <a:ext cx="6476180" cy="1856417"/>
          </a:xfrm>
          <a:prstGeom prst="rect">
            <a:avLst/>
          </a:prstGeom>
          <a:noFill/>
          <a:ln w="9525">
            <a:noFill/>
            <a:miter lim="800000"/>
            <a:headEnd/>
            <a:tailEnd/>
          </a:ln>
        </p:spPr>
      </p:pic>
      <p:sp>
        <p:nvSpPr>
          <p:cNvPr id="5" name="Содержимое 4"/>
          <p:cNvSpPr txBox="1">
            <a:spLocks/>
          </p:cNvSpPr>
          <p:nvPr/>
        </p:nvSpPr>
        <p:spPr>
          <a:xfrm>
            <a:off x="7914289" y="2837792"/>
            <a:ext cx="3439509" cy="333916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Управляющая кнопка: домой 6">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Гусыни.</a:t>
            </a:r>
            <a:endParaRPr lang="ru-RU" dirty="0"/>
          </a:p>
        </p:txBody>
      </p:sp>
      <p:sp>
        <p:nvSpPr>
          <p:cNvPr id="4" name="Содержимое 3"/>
          <p:cNvSpPr>
            <a:spLocks noGrp="1"/>
          </p:cNvSpPr>
          <p:nvPr>
            <p:ph idx="1"/>
          </p:nvPr>
        </p:nvSpPr>
        <p:spPr>
          <a:xfrm>
            <a:off x="6164316" y="2979683"/>
            <a:ext cx="5189483" cy="3197280"/>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normAutofit/>
          </a:bodyPr>
          <a:lstStyle/>
          <a:p>
            <a:pPr algn="ctr"/>
            <a:r>
              <a:rPr lang="ru-RU" sz="3200" dirty="0" smtClean="0">
                <a:solidFill>
                  <a:schemeClr val="tx1"/>
                </a:solidFill>
              </a:rPr>
              <a:t>пояснение</a:t>
            </a:r>
            <a:endParaRPr lang="ru-RU" sz="3200" dirty="0">
              <a:solidFill>
                <a:schemeClr val="tx1"/>
              </a:solidFill>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endParaRPr lang="ru-RU" dirty="0"/>
          </a:p>
        </p:txBody>
      </p:sp>
      <p:sp>
        <p:nvSpPr>
          <p:cNvPr id="4" name="Прямоугольник 3"/>
          <p:cNvSpPr/>
          <p:nvPr/>
        </p:nvSpPr>
        <p:spPr>
          <a:xfrm>
            <a:off x="898634" y="1859340"/>
            <a:ext cx="8245366" cy="2862322"/>
          </a:xfrm>
          <a:prstGeom prst="rect">
            <a:avLst/>
          </a:prstGeom>
        </p:spPr>
        <p:txBody>
          <a:bodyPr wrap="square">
            <a:spAutoFit/>
          </a:bodyPr>
          <a:lstStyle/>
          <a:p>
            <a:r>
              <a:rPr lang="ru-RU" dirty="0" smtClean="0"/>
              <a:t>Посчитаем, сколько яиц снесли птицы за все четыре дня:</a:t>
            </a:r>
            <a:br>
              <a:rPr lang="ru-RU" dirty="0" smtClean="0"/>
            </a:br>
            <a:r>
              <a:rPr lang="ru-RU" dirty="0" smtClean="0"/>
              <a:t> </a:t>
            </a:r>
            <a:br>
              <a:rPr lang="ru-RU" dirty="0" smtClean="0"/>
            </a:br>
            <a:r>
              <a:rPr lang="ru-RU" dirty="0" smtClean="0"/>
              <a:t>Куры: 10 + 4 + 9 + 7 = 30 яиц.</a:t>
            </a:r>
            <a:br>
              <a:rPr lang="ru-RU" dirty="0" smtClean="0"/>
            </a:br>
            <a:r>
              <a:rPr lang="ru-RU" dirty="0" smtClean="0"/>
              <a:t>Гусыни: 4 + 1 + 7 + 4 = 16 яиц.</a:t>
            </a:r>
            <a:br>
              <a:rPr lang="ru-RU" dirty="0" smtClean="0"/>
            </a:br>
            <a:r>
              <a:rPr lang="ru-RU" dirty="0" smtClean="0"/>
              <a:t>Утки: 6 + 4 + 7 + 5 = 22 яйца.</a:t>
            </a:r>
            <a:br>
              <a:rPr lang="ru-RU" dirty="0" smtClean="0"/>
            </a:br>
            <a:r>
              <a:rPr lang="ru-RU" dirty="0" smtClean="0"/>
              <a:t> </a:t>
            </a:r>
            <a:br>
              <a:rPr lang="ru-RU" dirty="0" smtClean="0"/>
            </a:br>
            <a:r>
              <a:rPr lang="ru-RU" dirty="0" smtClean="0"/>
              <a:t>Таким образом, гусыни снесли меньше всего яиц.</a:t>
            </a:r>
            <a:br>
              <a:rPr lang="ru-RU" dirty="0" smtClean="0"/>
            </a:br>
            <a:r>
              <a:rPr lang="ru-RU" dirty="0" smtClean="0"/>
              <a:t> </a:t>
            </a:r>
            <a:br>
              <a:rPr lang="ru-RU" dirty="0" smtClean="0"/>
            </a:br>
            <a:r>
              <a:rPr lang="ru-RU" dirty="0" smtClean="0"/>
              <a:t>Ответ: Гусыни.</a:t>
            </a:r>
            <a:br>
              <a:rPr lang="ru-RU" dirty="0" smtClean="0"/>
            </a:br>
            <a:endParaRPr lang="ru-RU" dirty="0"/>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800" dirty="0" smtClean="0"/>
              <a:t/>
            </a:r>
            <a:br>
              <a:rPr lang="ru-RU" sz="2800" dirty="0" smtClean="0"/>
            </a:br>
            <a:r>
              <a:rPr lang="ru-RU" sz="2800" dirty="0" smtClean="0"/>
              <a:t>Марина в течение четырёх дней собирала грибы и каждый день записывала количество найденных грибов в таблицу. Используя данные этой таблицы, ответь на вопросы. Каких грибов собрала Марина больше всего в третий день?</a:t>
            </a:r>
            <a:br>
              <a:rPr lang="ru-RU" sz="2800" dirty="0" smtClean="0"/>
            </a:br>
            <a:endParaRPr lang="ru-RU" sz="2800" dirty="0"/>
          </a:p>
        </p:txBody>
      </p:sp>
      <p:pic>
        <p:nvPicPr>
          <p:cNvPr id="4" name="Содержимое 3" descr="https://math4-vpr.sdamgia.ru/get_file?id=195"/>
          <p:cNvPicPr>
            <a:picLocks noGrp="1"/>
          </p:cNvPicPr>
          <p:nvPr>
            <p:ph idx="1"/>
          </p:nvPr>
        </p:nvPicPr>
        <p:blipFill>
          <a:blip r:embed="rId2" cstate="print"/>
          <a:srcRect/>
          <a:stretch>
            <a:fillRect/>
          </a:stretch>
        </p:blipFill>
        <p:spPr bwMode="auto">
          <a:xfrm>
            <a:off x="326970" y="3304819"/>
            <a:ext cx="6524625" cy="1266825"/>
          </a:xfrm>
          <a:prstGeom prst="rect">
            <a:avLst/>
          </a:prstGeom>
          <a:noFill/>
          <a:ln w="9525">
            <a:noFill/>
            <a:miter lim="800000"/>
            <a:headEnd/>
            <a:tailEnd/>
          </a:ln>
        </p:spPr>
      </p:pic>
      <p:sp>
        <p:nvSpPr>
          <p:cNvPr id="5" name="Содержимое 4"/>
          <p:cNvSpPr txBox="1">
            <a:spLocks/>
          </p:cNvSpPr>
          <p:nvPr/>
        </p:nvSpPr>
        <p:spPr>
          <a:xfrm>
            <a:off x="7914289" y="2837792"/>
            <a:ext cx="3439509" cy="333916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Управляющая кнопка: домой 6">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Белых </a:t>
            </a:r>
            <a:br>
              <a:rPr lang="ru-RU" dirty="0" smtClean="0"/>
            </a:br>
            <a:endParaRPr lang="ru-RU" dirty="0"/>
          </a:p>
        </p:txBody>
      </p:sp>
      <p:sp>
        <p:nvSpPr>
          <p:cNvPr id="4" name="Содержимое 3"/>
          <p:cNvSpPr>
            <a:spLocks noGrp="1"/>
          </p:cNvSpPr>
          <p:nvPr>
            <p:ph idx="1"/>
          </p:nvPr>
        </p:nvSpPr>
        <p:spPr>
          <a:xfrm>
            <a:off x="6574220" y="3783723"/>
            <a:ext cx="4779579" cy="2393239"/>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normAutofit/>
          </a:bodyPr>
          <a:lstStyle/>
          <a:p>
            <a:pPr algn="ctr"/>
            <a:r>
              <a:rPr lang="ru-RU" sz="3200" dirty="0" smtClean="0">
                <a:solidFill>
                  <a:schemeClr val="tx1"/>
                </a:solidFill>
              </a:rPr>
              <a:t>пояснение</a:t>
            </a:r>
            <a:endParaRPr lang="ru-RU" sz="3200" dirty="0">
              <a:solidFill>
                <a:schemeClr val="tx1"/>
              </a:solidFill>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Каких грибов собрала Марина больше всего в третий день?</a:t>
            </a:r>
          </a:p>
          <a:p>
            <a:r>
              <a:rPr lang="ru-RU" dirty="0" smtClean="0"/>
              <a:t>Из таблицы видно, что в третий день Марина больше всего собрала белых грибов.</a:t>
            </a:r>
          </a:p>
          <a:p>
            <a:r>
              <a:rPr lang="ru-RU" dirty="0" smtClean="0"/>
              <a:t> </a:t>
            </a:r>
          </a:p>
          <a:p>
            <a:r>
              <a:rPr lang="ru-RU" dirty="0" smtClean="0"/>
              <a:t>Ответ: Белых.</a:t>
            </a:r>
          </a:p>
          <a:p>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Кассир в кинотеатре отмечал в таблице количество проданных билетов на различные кинофильмы. Используя данные этой таблицы, ответь на вопросы.</a:t>
            </a:r>
            <a:br>
              <a:rPr lang="ru-RU" sz="3100" dirty="0" smtClean="0"/>
            </a:br>
            <a:r>
              <a:rPr lang="ru-RU" sz="3100" dirty="0" smtClean="0"/>
              <a:t> </a:t>
            </a:r>
            <a:br>
              <a:rPr lang="ru-RU" sz="3100" dirty="0" smtClean="0"/>
            </a:br>
            <a:r>
              <a:rPr lang="ru-RU" sz="3100" dirty="0" smtClean="0"/>
              <a:t>В какой день было продано меньше всего билетов на все кинофильмы?</a:t>
            </a:r>
            <a:r>
              <a:rPr lang="ru-RU" dirty="0" smtClean="0"/>
              <a:t/>
            </a:r>
            <a:br>
              <a:rPr lang="ru-RU" dirty="0" smtClean="0"/>
            </a:br>
            <a:r>
              <a:rPr lang="ru-RU" dirty="0" smtClean="0"/>
              <a:t/>
            </a:r>
            <a:br>
              <a:rPr lang="ru-RU" dirty="0" smtClean="0"/>
            </a:br>
            <a:r>
              <a:rPr lang="ru-RU" dirty="0" smtClean="0"/>
              <a:t> </a:t>
            </a:r>
            <a:br>
              <a:rPr lang="ru-RU" dirty="0" smtClean="0"/>
            </a:br>
            <a:r>
              <a:rPr lang="ru-RU" dirty="0" smtClean="0"/>
              <a:t>Ответ: 14 мая.</a:t>
            </a:r>
            <a:br>
              <a:rPr lang="ru-RU" dirty="0" smtClean="0"/>
            </a:br>
            <a:endParaRPr lang="ru-RU" dirty="0"/>
          </a:p>
        </p:txBody>
      </p:sp>
      <p:pic>
        <p:nvPicPr>
          <p:cNvPr id="4" name="Содержимое 3" descr="https://math4-vpr.sdamgia.ru/get_file?id=136"/>
          <p:cNvPicPr>
            <a:picLocks noGrp="1"/>
          </p:cNvPicPr>
          <p:nvPr>
            <p:ph idx="1"/>
          </p:nvPr>
        </p:nvPicPr>
        <p:blipFill>
          <a:blip r:embed="rId2" cstate="print"/>
          <a:srcRect/>
          <a:stretch>
            <a:fillRect/>
          </a:stretch>
        </p:blipFill>
        <p:spPr bwMode="auto">
          <a:xfrm>
            <a:off x="705999" y="3057662"/>
            <a:ext cx="6956042" cy="2034600"/>
          </a:xfrm>
          <a:prstGeom prst="rect">
            <a:avLst/>
          </a:prstGeom>
          <a:noFill/>
          <a:ln w="9525">
            <a:noFill/>
            <a:miter lim="800000"/>
            <a:headEnd/>
            <a:tailEnd/>
          </a:ln>
        </p:spPr>
      </p:pic>
      <p:sp>
        <p:nvSpPr>
          <p:cNvPr id="5" name="Содержимое 4"/>
          <p:cNvSpPr txBox="1">
            <a:spLocks/>
          </p:cNvSpPr>
          <p:nvPr/>
        </p:nvSpPr>
        <p:spPr>
          <a:xfrm>
            <a:off x="7914289" y="2837792"/>
            <a:ext cx="3439509" cy="333916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Управляющая кнопка: домой 6">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Правильный ответ 85</a:t>
            </a:r>
            <a:endParaRPr lang="ru-RU" dirty="0"/>
          </a:p>
        </p:txBody>
      </p:sp>
      <p:sp>
        <p:nvSpPr>
          <p:cNvPr id="4" name="Двойная стрелка влево/вправо 3"/>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Шестиугольник 6">
            <a:hlinkClick r:id="rId3" action="ppaction://hlinksldjump"/>
          </p:cNvPr>
          <p:cNvSpPr/>
          <p:nvPr/>
        </p:nvSpPr>
        <p:spPr>
          <a:xfrm>
            <a:off x="6939419" y="3482236"/>
            <a:ext cx="5010411" cy="2630465"/>
          </a:xfrm>
          <a:prstGeom prst="hexagon">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14 мая.</a:t>
            </a:r>
            <a:br>
              <a:rPr lang="ru-RU" dirty="0" smtClean="0"/>
            </a:br>
            <a:endParaRPr lang="ru-RU" dirty="0"/>
          </a:p>
        </p:txBody>
      </p:sp>
      <p:sp>
        <p:nvSpPr>
          <p:cNvPr id="4" name="Содержимое 3"/>
          <p:cNvSpPr>
            <a:spLocks noGrp="1"/>
          </p:cNvSpPr>
          <p:nvPr>
            <p:ph idx="1"/>
          </p:nvPr>
        </p:nvSpPr>
        <p:spPr>
          <a:xfrm>
            <a:off x="6700344" y="4051737"/>
            <a:ext cx="4653455" cy="2125225"/>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normAutofit/>
          </a:bodyPr>
          <a:lstStyle/>
          <a:p>
            <a:pPr algn="ctr"/>
            <a:r>
              <a:rPr lang="ru-RU" sz="3200" dirty="0" smtClean="0">
                <a:solidFill>
                  <a:schemeClr val="tx1"/>
                </a:solidFill>
              </a:rPr>
              <a:t>пояснение</a:t>
            </a:r>
            <a:endParaRPr lang="ru-RU" sz="3200" dirty="0">
              <a:solidFill>
                <a:schemeClr val="tx1"/>
              </a:solidFill>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normAutofit fontScale="92500"/>
          </a:bodyPr>
          <a:lstStyle/>
          <a:p>
            <a:r>
              <a:rPr lang="ru-RU" dirty="0" smtClean="0"/>
              <a:t>Посчитаем, сколько всего билетов было продано в каждый из дней:</a:t>
            </a:r>
          </a:p>
          <a:p>
            <a:r>
              <a:rPr lang="ru-RU" dirty="0" smtClean="0"/>
              <a:t> </a:t>
            </a:r>
          </a:p>
          <a:p>
            <a:r>
              <a:rPr lang="ru-RU" dirty="0" smtClean="0"/>
              <a:t>12 мая: 91 + 109 + 125 + 75 = 400 билетов.</a:t>
            </a:r>
          </a:p>
          <a:p>
            <a:r>
              <a:rPr lang="ru-RU" dirty="0" smtClean="0"/>
              <a:t>13 мая: 200 + 144 + 61 + 39 = 444 билета.</a:t>
            </a:r>
          </a:p>
          <a:p>
            <a:r>
              <a:rPr lang="ru-RU" dirty="0" smtClean="0"/>
              <a:t>14 мая: 25 + 98 + 92 + 56 = 271 билет.</a:t>
            </a:r>
          </a:p>
          <a:p>
            <a:r>
              <a:rPr lang="ru-RU" dirty="0" smtClean="0"/>
              <a:t> </a:t>
            </a:r>
          </a:p>
          <a:p>
            <a:r>
              <a:rPr lang="ru-RU" dirty="0" smtClean="0"/>
              <a:t>Таким образом, меньше всего билетов было продано 14 мая.</a:t>
            </a:r>
          </a:p>
          <a:p>
            <a:r>
              <a:rPr lang="ru-RU" dirty="0" smtClean="0"/>
              <a:t> </a:t>
            </a:r>
          </a:p>
          <a:p>
            <a:r>
              <a:rPr lang="ru-RU" dirty="0" smtClean="0"/>
              <a:t>Ответ: 14 мая.</a:t>
            </a:r>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№7 Действие с многозначными числами</a:t>
            </a:r>
            <a:endParaRPr lang="ru-RU" dirty="0"/>
          </a:p>
        </p:txBody>
      </p:sp>
      <p:sp>
        <p:nvSpPr>
          <p:cNvPr id="4" name="Прямоугольник 3"/>
          <p:cNvSpPr/>
          <p:nvPr/>
        </p:nvSpPr>
        <p:spPr>
          <a:xfrm>
            <a:off x="1175657" y="2286000"/>
            <a:ext cx="1436914" cy="12017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3196046" y="2307771"/>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b="1" dirty="0" smtClean="0">
                <a:solidFill>
                  <a:schemeClr val="tx1"/>
                </a:solidFill>
              </a:rPr>
              <a:t>2</a:t>
            </a:r>
            <a:endParaRPr lang="ru-RU" sz="3200" b="1" dirty="0">
              <a:solidFill>
                <a:schemeClr val="tx1"/>
              </a:solidFill>
            </a:endParaRPr>
          </a:p>
        </p:txBody>
      </p:sp>
      <p:sp>
        <p:nvSpPr>
          <p:cNvPr id="8" name="Прямоугольник 7"/>
          <p:cNvSpPr/>
          <p:nvPr/>
        </p:nvSpPr>
        <p:spPr>
          <a:xfrm>
            <a:off x="5336701" y="2295308"/>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b="1" dirty="0" smtClean="0">
                <a:solidFill>
                  <a:schemeClr val="tx1"/>
                </a:solidFill>
              </a:rPr>
              <a:t>3</a:t>
            </a:r>
            <a:endParaRPr lang="ru-RU" sz="3200" b="1" dirty="0">
              <a:solidFill>
                <a:schemeClr val="tx1"/>
              </a:solidFill>
            </a:endParaRPr>
          </a:p>
        </p:txBody>
      </p:sp>
      <p:sp>
        <p:nvSpPr>
          <p:cNvPr id="9" name="Прямоугольник 8"/>
          <p:cNvSpPr/>
          <p:nvPr/>
        </p:nvSpPr>
        <p:spPr>
          <a:xfrm>
            <a:off x="7335919" y="2406268"/>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b="1" dirty="0" smtClean="0">
                <a:solidFill>
                  <a:schemeClr val="tx1"/>
                </a:solidFill>
              </a:rPr>
              <a:t>4</a:t>
            </a:r>
            <a:endParaRPr lang="ru-RU" sz="3200" b="1" dirty="0">
              <a:solidFill>
                <a:schemeClr val="tx1"/>
              </a:solidFill>
            </a:endParaRPr>
          </a:p>
        </p:txBody>
      </p:sp>
      <p:sp>
        <p:nvSpPr>
          <p:cNvPr id="10" name="Прямоугольник 9"/>
          <p:cNvSpPr/>
          <p:nvPr/>
        </p:nvSpPr>
        <p:spPr>
          <a:xfrm>
            <a:off x="9374777" y="2399212"/>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b="1" dirty="0" smtClean="0">
                <a:solidFill>
                  <a:schemeClr val="tx1"/>
                </a:solidFill>
              </a:rPr>
              <a:t>5</a:t>
            </a:r>
            <a:endParaRPr lang="ru-RU" sz="3200" b="1" dirty="0">
              <a:solidFill>
                <a:schemeClr val="tx1"/>
              </a:solidFill>
            </a:endParaRPr>
          </a:p>
        </p:txBody>
      </p:sp>
      <p:sp>
        <p:nvSpPr>
          <p:cNvPr id="11" name="Прямоугольник 10"/>
          <p:cNvSpPr/>
          <p:nvPr/>
        </p:nvSpPr>
        <p:spPr>
          <a:xfrm>
            <a:off x="1149531" y="2286000"/>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b="1" dirty="0" smtClean="0">
                <a:solidFill>
                  <a:schemeClr val="tx1"/>
                </a:solidFill>
              </a:rPr>
              <a:t>1</a:t>
            </a:r>
            <a:endParaRPr lang="ru-RU" sz="3200" b="1" dirty="0">
              <a:solidFill>
                <a:schemeClr val="tx1"/>
              </a:solidFill>
            </a:endParaRPr>
          </a:p>
        </p:txBody>
      </p:sp>
      <p:sp>
        <p:nvSpPr>
          <p:cNvPr id="12" name="Управляющая кнопка: домой 11">
            <a:hlinkClick r:id="rId2" action="ppaction://hlinksldjump" highlightClick="1"/>
          </p:cNvPr>
          <p:cNvSpPr/>
          <p:nvPr/>
        </p:nvSpPr>
        <p:spPr>
          <a:xfrm>
            <a:off x="175364" y="5774499"/>
            <a:ext cx="601250" cy="9144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9104811" y="6100354"/>
            <a:ext cx="2821577" cy="5225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hlinkClick r:id="rId2" action="ppaction://hlinksldjump"/>
              </a:rPr>
              <a:t>Содержание</a:t>
            </a:r>
            <a:endParaRPr lang="ru-RU" dirty="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Найди значение выражения </a:t>
            </a:r>
            <a:br>
              <a:rPr lang="ru-RU" dirty="0" smtClean="0"/>
            </a:br>
            <a:r>
              <a:rPr lang="ru-RU" dirty="0" smtClean="0"/>
              <a:t>15340 : 5 − 155 · 8</a:t>
            </a:r>
            <a:endParaRPr lang="ru-RU" dirty="0"/>
          </a:p>
        </p:txBody>
      </p:sp>
      <p:sp>
        <p:nvSpPr>
          <p:cNvPr id="4" name="Содержимое 4"/>
          <p:cNvSpPr txBox="1">
            <a:spLocks noGrp="1"/>
          </p:cNvSpPr>
          <p:nvPr>
            <p:ph idx="1"/>
          </p:nvPr>
        </p:nvSpPr>
        <p:spPr>
          <a:xfrm>
            <a:off x="6574221" y="2743200"/>
            <a:ext cx="4779578" cy="3433762"/>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1828.</a:t>
            </a:r>
            <a:br>
              <a:rPr lang="ru-RU" dirty="0" smtClean="0"/>
            </a:b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8" name="Управляющая кнопка: домой 7">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pPr marL="514350" indent="-514350">
              <a:buNone/>
            </a:pPr>
            <a:r>
              <a:rPr lang="ru-RU" dirty="0" smtClean="0"/>
              <a:t>15340 : 5 − 155 · 8=1828</a:t>
            </a:r>
          </a:p>
          <a:p>
            <a:pPr marL="514350" indent="-514350">
              <a:buAutoNum type="arabicParenR"/>
            </a:pPr>
            <a:r>
              <a:rPr lang="ru-RU" dirty="0" smtClean="0"/>
              <a:t>15340:5=3068</a:t>
            </a:r>
          </a:p>
          <a:p>
            <a:pPr marL="514350" indent="-514350">
              <a:buAutoNum type="arabicParenR"/>
            </a:pPr>
            <a:r>
              <a:rPr lang="ru-RU" dirty="0" smtClean="0"/>
              <a:t>155*5= 1240</a:t>
            </a:r>
          </a:p>
          <a:p>
            <a:pPr marL="514350" indent="-514350">
              <a:buAutoNum type="arabicParenR"/>
            </a:pPr>
            <a:r>
              <a:rPr lang="ru-RU" dirty="0" smtClean="0"/>
              <a:t>3068-1240=1828 </a:t>
            </a:r>
          </a:p>
          <a:p>
            <a:r>
              <a:rPr lang="ru-RU" dirty="0" smtClean="0"/>
              <a:t>Ответ: 1828.</a:t>
            </a:r>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Найди значение выражения </a:t>
            </a:r>
            <a:br>
              <a:rPr lang="ru-RU" dirty="0" smtClean="0"/>
            </a:br>
            <a:r>
              <a:rPr lang="ru-RU" dirty="0" smtClean="0"/>
              <a:t>24024 : 6 − 9009 : 3 · 0.</a:t>
            </a:r>
            <a:endParaRPr lang="ru-RU" dirty="0"/>
          </a:p>
        </p:txBody>
      </p:sp>
      <p:sp>
        <p:nvSpPr>
          <p:cNvPr id="3" name="Содержимое 2"/>
          <p:cNvSpPr>
            <a:spLocks noGrp="1"/>
          </p:cNvSpPr>
          <p:nvPr>
            <p:ph idx="1"/>
          </p:nvPr>
        </p:nvSpPr>
        <p:spPr/>
        <p:txBody>
          <a:bodyPr/>
          <a:lstStyle/>
          <a:p>
            <a:endParaRPr lang="ru-RU"/>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4004.</a:t>
            </a:r>
            <a:br>
              <a:rPr lang="ru-RU" dirty="0" smtClean="0"/>
            </a:b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8" name="Управляющая кнопка: домой 7">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Найдем значение выражения:</a:t>
            </a:r>
            <a:br>
              <a:rPr lang="ru-RU" dirty="0" smtClean="0"/>
            </a:br>
            <a:r>
              <a:rPr lang="ru-RU" dirty="0" smtClean="0"/>
              <a:t/>
            </a:r>
            <a:br>
              <a:rPr lang="ru-RU" dirty="0" smtClean="0"/>
            </a:br>
            <a:endParaRPr lang="ru-RU" dirty="0"/>
          </a:p>
        </p:txBody>
      </p:sp>
      <p:sp>
        <p:nvSpPr>
          <p:cNvPr id="3" name="Содержимое 2"/>
          <p:cNvSpPr>
            <a:spLocks noGrp="1"/>
          </p:cNvSpPr>
          <p:nvPr>
            <p:ph idx="1"/>
          </p:nvPr>
        </p:nvSpPr>
        <p:spPr/>
        <p:txBody>
          <a:bodyPr/>
          <a:lstStyle/>
          <a:p>
            <a:pPr>
              <a:buNone/>
            </a:pPr>
            <a:r>
              <a:rPr lang="ru-RU" dirty="0" smtClean="0"/>
              <a:t> 1) 24024:6 =4004</a:t>
            </a:r>
          </a:p>
          <a:p>
            <a:pPr>
              <a:buNone/>
            </a:pPr>
            <a:r>
              <a:rPr lang="ru-RU" dirty="0" smtClean="0"/>
              <a:t>2)9009:3=3003</a:t>
            </a:r>
          </a:p>
          <a:p>
            <a:pPr>
              <a:buNone/>
            </a:pPr>
            <a:r>
              <a:rPr lang="ru-RU" dirty="0" smtClean="0"/>
              <a:t>3)3003*0=0</a:t>
            </a:r>
          </a:p>
          <a:p>
            <a:pPr>
              <a:buNone/>
            </a:pPr>
            <a:r>
              <a:rPr lang="ru-RU" dirty="0" smtClean="0"/>
              <a:t>4)4004-0+4004</a:t>
            </a:r>
          </a:p>
          <a:p>
            <a:pPr>
              <a:buNone/>
            </a:pPr>
            <a:r>
              <a:rPr lang="ru-RU" dirty="0" smtClean="0"/>
              <a:t> </a:t>
            </a:r>
          </a:p>
          <a:p>
            <a:r>
              <a:rPr lang="ru-RU" dirty="0" smtClean="0"/>
              <a:t>Ответ: 4004.</a:t>
            </a:r>
          </a:p>
          <a:p>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Найдем значение выражения:</a:t>
            </a:r>
            <a:br>
              <a:rPr lang="ru-RU" dirty="0" smtClean="0"/>
            </a:br>
            <a:r>
              <a:rPr lang="ru-RU" dirty="0" smtClean="0"/>
              <a:t> 2016 : (2 + 0 + 1 + 6) − (2 + 0) · (1 + 6).</a:t>
            </a:r>
            <a:br>
              <a:rPr lang="ru-RU" dirty="0" smtClean="0"/>
            </a:br>
            <a:r>
              <a:rPr lang="ru-RU" dirty="0" smtClean="0"/>
              <a:t/>
            </a:r>
            <a:br>
              <a:rPr lang="ru-RU" dirty="0" smtClean="0"/>
            </a:br>
            <a:r>
              <a:rPr lang="ru-RU" dirty="0" smtClean="0"/>
              <a:t/>
            </a:r>
            <a:br>
              <a:rPr lang="ru-RU" dirty="0" smtClean="0"/>
            </a:br>
            <a:r>
              <a:rPr lang="ru-RU" dirty="0" smtClean="0"/>
              <a:t> </a:t>
            </a:r>
            <a:br>
              <a:rPr lang="ru-RU" dirty="0" smtClean="0"/>
            </a:br>
            <a:endParaRPr lang="ru-RU" dirty="0"/>
          </a:p>
        </p:txBody>
      </p:sp>
      <p:sp>
        <p:nvSpPr>
          <p:cNvPr id="4" name="Содержимое 4"/>
          <p:cNvSpPr txBox="1">
            <a:spLocks noGrp="1"/>
          </p:cNvSpPr>
          <p:nvPr>
            <p:ph idx="1"/>
          </p:nvPr>
        </p:nvSpPr>
        <p:spPr>
          <a:xfrm>
            <a:off x="8387254" y="2822028"/>
            <a:ext cx="3597275" cy="3544176"/>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Фото математика 3 класс стр. 12</a:t>
            </a:r>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074" name="Picture 2"/>
          <p:cNvPicPr>
            <a:picLocks noGrp="1" noChangeAspect="1" noChangeArrowheads="1"/>
          </p:cNvPicPr>
          <p:nvPr>
            <p:ph idx="1"/>
          </p:nvPr>
        </p:nvPicPr>
        <p:blipFill>
          <a:blip r:embed="rId3" cstate="email"/>
          <a:srcRect/>
          <a:stretch>
            <a:fillRect/>
          </a:stretch>
        </p:blipFill>
        <p:spPr bwMode="auto">
          <a:xfrm>
            <a:off x="2730675" y="1215025"/>
            <a:ext cx="5787024" cy="4340268"/>
          </a:xfrm>
          <a:prstGeom prst="rect">
            <a:avLst/>
          </a:prstGeom>
          <a:noFill/>
          <a:ln w="9525">
            <a:noFill/>
            <a:miter lim="800000"/>
            <a:headEnd/>
            <a:tailEnd/>
          </a:ln>
          <a:effectLst/>
        </p:spPr>
      </p:pic>
    </p:spTree>
  </p:cSld>
  <p:clrMapOvr>
    <a:masterClrMapping/>
  </p:clrMapOvr>
  <p:transition advClick="0"/>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lvl="1" algn="l" rtl="0">
              <a:lnSpc>
                <a:spcPct val="90000"/>
              </a:lnSpc>
              <a:spcBef>
                <a:spcPct val="0"/>
              </a:spcBef>
            </a:pPr>
            <a:r>
              <a:rPr lang="ru-RU" dirty="0" smtClean="0"/>
              <a:t>Ответ: 210</a:t>
            </a:r>
            <a:br>
              <a:rPr lang="ru-RU" dirty="0" smtClean="0"/>
            </a:b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8" name="Управляющая кнопка: домой 7">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normAutofit lnSpcReduction="10000"/>
          </a:bodyPr>
          <a:lstStyle/>
          <a:p>
            <a:pPr>
              <a:buNone/>
            </a:pPr>
            <a:r>
              <a:rPr lang="ru-RU" dirty="0" smtClean="0"/>
              <a:t>Найдем значение выражения:</a:t>
            </a:r>
          </a:p>
          <a:p>
            <a:pPr marL="514350" indent="-514350">
              <a:buAutoNum type="arabicParenR"/>
            </a:pPr>
            <a:r>
              <a:rPr lang="ru-RU" dirty="0" smtClean="0"/>
              <a:t>2+0+1+6=9</a:t>
            </a:r>
          </a:p>
          <a:p>
            <a:pPr marL="514350" indent="-514350">
              <a:buAutoNum type="arabicParenR"/>
            </a:pPr>
            <a:r>
              <a:rPr lang="ru-RU" dirty="0" smtClean="0"/>
              <a:t>2+0=2</a:t>
            </a:r>
          </a:p>
          <a:p>
            <a:pPr marL="514350" indent="-514350">
              <a:buAutoNum type="arabicParenR"/>
            </a:pPr>
            <a:r>
              <a:rPr lang="ru-RU" dirty="0" smtClean="0"/>
              <a:t>1+6=7</a:t>
            </a:r>
          </a:p>
          <a:p>
            <a:pPr marL="514350" indent="-514350">
              <a:buAutoNum type="arabicParenR"/>
            </a:pPr>
            <a:r>
              <a:rPr lang="ru-RU" dirty="0" smtClean="0"/>
              <a:t>2016:9= 224</a:t>
            </a:r>
          </a:p>
          <a:p>
            <a:pPr marL="514350" indent="-514350">
              <a:buAutoNum type="arabicParenR"/>
            </a:pPr>
            <a:r>
              <a:rPr lang="ru-RU" dirty="0" smtClean="0"/>
              <a:t>2*7=14</a:t>
            </a:r>
          </a:p>
          <a:p>
            <a:pPr marL="514350" indent="-514350">
              <a:buFont typeface="Arial" panose="020B0604020202020204" pitchFamily="34" charset="0"/>
              <a:buAutoNum type="arabicParenR"/>
            </a:pPr>
            <a:r>
              <a:rPr lang="ru-RU" dirty="0" smtClean="0"/>
              <a:t>224-14 = 210</a:t>
            </a:r>
          </a:p>
          <a:p>
            <a:pPr>
              <a:buNone/>
            </a:pPr>
            <a:endParaRPr lang="ru-RU" dirty="0" smtClean="0"/>
          </a:p>
          <a:p>
            <a:r>
              <a:rPr lang="ru-RU" dirty="0" smtClean="0"/>
              <a:t>Ответ: 210.</a:t>
            </a:r>
          </a:p>
          <a:p>
            <a:pPr>
              <a:buNone/>
            </a:pPr>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Найди значение выражения </a:t>
            </a:r>
            <a:br>
              <a:rPr lang="ru-RU" dirty="0" smtClean="0"/>
            </a:br>
            <a:r>
              <a:rPr lang="ru-RU" dirty="0" smtClean="0"/>
              <a:t>(455 + 235) · 14 − 45.</a:t>
            </a:r>
            <a:endParaRPr lang="ru-RU" dirty="0"/>
          </a:p>
        </p:txBody>
      </p:sp>
      <p:sp>
        <p:nvSpPr>
          <p:cNvPr id="4" name="Содержимое 4"/>
          <p:cNvSpPr txBox="1">
            <a:spLocks noGrp="1"/>
          </p:cNvSpPr>
          <p:nvPr>
            <p:ph idx="1"/>
          </p:nvPr>
        </p:nvSpPr>
        <p:spPr>
          <a:xfrm>
            <a:off x="7299434" y="2916621"/>
            <a:ext cx="4054365" cy="326034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9615.</a:t>
            </a:r>
            <a:br>
              <a:rPr lang="ru-RU" dirty="0" smtClean="0"/>
            </a:b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8" name="Управляющая кнопка: домой 7">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Найдем значение выражения:</a:t>
            </a:r>
          </a:p>
          <a:p>
            <a:r>
              <a:rPr lang="ru-RU" dirty="0" smtClean="0"/>
              <a:t> </a:t>
            </a:r>
          </a:p>
          <a:p>
            <a:r>
              <a:rPr lang="ru-RU" dirty="0" smtClean="0"/>
              <a:t>.</a:t>
            </a:r>
          </a:p>
          <a:p>
            <a:r>
              <a:rPr lang="ru-RU" dirty="0" smtClean="0"/>
              <a:t> </a:t>
            </a:r>
          </a:p>
          <a:p>
            <a:r>
              <a:rPr lang="ru-RU" dirty="0" smtClean="0"/>
              <a:t>Ответ: 9615.</a:t>
            </a:r>
          </a:p>
          <a:p>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Найди значение выражения</a:t>
            </a:r>
            <a:br>
              <a:rPr lang="ru-RU" dirty="0" smtClean="0"/>
            </a:br>
            <a:r>
              <a:rPr lang="ru-RU" dirty="0" smtClean="0"/>
              <a:t> 4004 · 18 + 640 : 8.</a:t>
            </a:r>
            <a:endParaRPr lang="ru-RU" dirty="0"/>
          </a:p>
        </p:txBody>
      </p:sp>
      <p:sp>
        <p:nvSpPr>
          <p:cNvPr id="4" name="Содержимое 4"/>
          <p:cNvSpPr txBox="1">
            <a:spLocks noGrp="1"/>
          </p:cNvSpPr>
          <p:nvPr>
            <p:ph idx="1"/>
          </p:nvPr>
        </p:nvSpPr>
        <p:spPr>
          <a:xfrm>
            <a:off x="7267902" y="2695903"/>
            <a:ext cx="4085897" cy="348106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72152.</a:t>
            </a:r>
            <a:br>
              <a:rPr lang="ru-RU" dirty="0" smtClean="0"/>
            </a:b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8" name="Управляющая кнопка: домой 7">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Найдем значение выражения:</a:t>
            </a:r>
          </a:p>
          <a:p>
            <a:r>
              <a:rPr lang="ru-RU" dirty="0" smtClean="0"/>
              <a:t> </a:t>
            </a:r>
          </a:p>
          <a:p>
            <a:r>
              <a:rPr lang="ru-RU" dirty="0" smtClean="0"/>
              <a:t> </a:t>
            </a:r>
          </a:p>
          <a:p>
            <a:r>
              <a:rPr lang="ru-RU" dirty="0" smtClean="0"/>
              <a:t>Ответ: 72152.</a:t>
            </a:r>
          </a:p>
          <a:p>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№8 Решение текстовых задач</a:t>
            </a:r>
            <a:endParaRPr lang="ru-RU" dirty="0"/>
          </a:p>
        </p:txBody>
      </p:sp>
      <p:sp>
        <p:nvSpPr>
          <p:cNvPr id="4" name="Прямоугольник 3"/>
          <p:cNvSpPr/>
          <p:nvPr/>
        </p:nvSpPr>
        <p:spPr>
          <a:xfrm>
            <a:off x="1175657" y="2286000"/>
            <a:ext cx="1436914" cy="12017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3196046" y="2307771"/>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2</a:t>
            </a:r>
            <a:endParaRPr lang="ru-RU" sz="3200" dirty="0"/>
          </a:p>
        </p:txBody>
      </p:sp>
      <p:sp>
        <p:nvSpPr>
          <p:cNvPr id="8" name="Прямоугольник 7"/>
          <p:cNvSpPr/>
          <p:nvPr/>
        </p:nvSpPr>
        <p:spPr>
          <a:xfrm>
            <a:off x="5320937" y="2342604"/>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4</a:t>
            </a:r>
            <a:endParaRPr lang="ru-RU" sz="3200" dirty="0"/>
          </a:p>
        </p:txBody>
      </p:sp>
      <p:sp>
        <p:nvSpPr>
          <p:cNvPr id="9" name="Прямоугольник 8"/>
          <p:cNvSpPr/>
          <p:nvPr/>
        </p:nvSpPr>
        <p:spPr>
          <a:xfrm>
            <a:off x="7367450" y="2390502"/>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5</a:t>
            </a:r>
            <a:endParaRPr lang="ru-RU" sz="3200" dirty="0"/>
          </a:p>
        </p:txBody>
      </p:sp>
      <p:sp>
        <p:nvSpPr>
          <p:cNvPr id="10" name="Прямоугольник 9"/>
          <p:cNvSpPr/>
          <p:nvPr/>
        </p:nvSpPr>
        <p:spPr>
          <a:xfrm>
            <a:off x="9374777" y="2399212"/>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6</a:t>
            </a:r>
            <a:endParaRPr lang="ru-RU" sz="3200" dirty="0"/>
          </a:p>
        </p:txBody>
      </p:sp>
      <p:sp>
        <p:nvSpPr>
          <p:cNvPr id="11" name="Прямоугольник 10"/>
          <p:cNvSpPr/>
          <p:nvPr/>
        </p:nvSpPr>
        <p:spPr>
          <a:xfrm>
            <a:off x="1149531" y="2286000"/>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1</a:t>
            </a:r>
            <a:endParaRPr lang="ru-RU" sz="3200" dirty="0"/>
          </a:p>
        </p:txBody>
      </p:sp>
      <p:sp>
        <p:nvSpPr>
          <p:cNvPr id="12" name="Управляющая кнопка: домой 11">
            <a:hlinkClick r:id="rId2" action="ppaction://hlinksldjump" highlightClick="1"/>
          </p:cNvPr>
          <p:cNvSpPr/>
          <p:nvPr/>
        </p:nvSpPr>
        <p:spPr>
          <a:xfrm>
            <a:off x="175364" y="5774499"/>
            <a:ext cx="601250" cy="9144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9104811" y="6100354"/>
            <a:ext cx="2821577" cy="5225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hlinkClick r:id="rId2" action="ppaction://hlinksldjump"/>
              </a:rPr>
              <a:t>Содержание</a:t>
            </a:r>
            <a:endParaRPr lang="ru-RU" dirty="0"/>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2961399"/>
          </a:xfrm>
        </p:spPr>
        <p:txBody>
          <a:bodyPr>
            <a:normAutofit fontScale="90000"/>
          </a:bodyPr>
          <a:lstStyle/>
          <a:p>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Стёпа и Артур собирают прямую железную дорогу длиной 3 м. У них есть короткие и длинные детали длиной 20 см и 30 см соответственно. При сборке ребята использовали шесть коротких деталей. Сколько длинных деталей они использовали?</a:t>
            </a:r>
            <a:br>
              <a:rPr lang="ru-RU" sz="3100" dirty="0" smtClean="0"/>
            </a:br>
            <a:r>
              <a:rPr lang="ru-RU" sz="3100" dirty="0" smtClean="0"/>
              <a:t>Запиши решение и ответ</a:t>
            </a:r>
            <a:r>
              <a:rPr lang="ru-RU" dirty="0" smtClean="0"/>
              <a:t/>
            </a:r>
            <a:br>
              <a:rPr lang="ru-RU" dirty="0" smtClean="0"/>
            </a:br>
            <a:endParaRPr lang="ru-RU" dirty="0"/>
          </a:p>
        </p:txBody>
      </p:sp>
      <p:sp>
        <p:nvSpPr>
          <p:cNvPr id="4" name="Содержимое 4"/>
          <p:cNvSpPr txBox="1">
            <a:spLocks noGrp="1"/>
          </p:cNvSpPr>
          <p:nvPr>
            <p:ph idx="1"/>
          </p:nvPr>
        </p:nvSpPr>
        <p:spPr>
          <a:xfrm>
            <a:off x="7346730" y="2900855"/>
            <a:ext cx="4007069" cy="3276108"/>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Найдите значение выражения 234 · 2 </a:t>
            </a:r>
            <a:endParaRPr lang="ru-RU" dirty="0"/>
          </a:p>
        </p:txBody>
      </p:sp>
      <p:sp>
        <p:nvSpPr>
          <p:cNvPr id="3" name="Содержимое 2"/>
          <p:cNvSpPr>
            <a:spLocks noGrp="1"/>
          </p:cNvSpPr>
          <p:nvPr>
            <p:ph idx="1"/>
          </p:nvPr>
        </p:nvSpPr>
        <p:spPr/>
        <p:txBody>
          <a:bodyPr/>
          <a:lstStyle/>
          <a:p>
            <a:pPr>
              <a:buNone/>
            </a:pPr>
            <a:endParaRPr lang="ru-RU" dirty="0" smtClean="0"/>
          </a:p>
        </p:txBody>
      </p:sp>
      <p:sp>
        <p:nvSpPr>
          <p:cNvPr id="5" name="5-конечная звезда 4"/>
          <p:cNvSpPr/>
          <p:nvPr/>
        </p:nvSpPr>
        <p:spPr>
          <a:xfrm>
            <a:off x="7094482" y="3184633"/>
            <a:ext cx="3279227" cy="2648607"/>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dirty="0" smtClean="0">
                <a:solidFill>
                  <a:schemeClr val="tx1"/>
                </a:solidFill>
              </a:rPr>
              <a:t>ответ</a:t>
            </a:r>
            <a:endParaRPr lang="ru-RU" sz="2800" dirty="0">
              <a:solidFill>
                <a:schemeClr val="tx1"/>
              </a:solidFill>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a:hlinkClick r:id="rId3" action="ppaction://hlinksldjump"/>
          </p:cNvPr>
          <p:cNvSpPr/>
          <p:nvPr/>
        </p:nvSpPr>
        <p:spPr>
          <a:xfrm>
            <a:off x="6901842" y="2830882"/>
            <a:ext cx="3620022" cy="3206663"/>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6 деталей.</a:t>
            </a:r>
            <a:br>
              <a:rPr lang="ru-RU" dirty="0" smtClean="0"/>
            </a:b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8" name="Управляющая кнопка: домой 7">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normAutofit fontScale="77500" lnSpcReduction="20000"/>
          </a:bodyPr>
          <a:lstStyle/>
          <a:p>
            <a:r>
              <a:rPr lang="ru-RU" dirty="0" smtClean="0"/>
              <a:t>Решение:</a:t>
            </a:r>
          </a:p>
          <a:p>
            <a:r>
              <a:rPr lang="ru-RU" dirty="0" smtClean="0"/>
              <a:t>3 м = 300 см</a:t>
            </a:r>
          </a:p>
          <a:p>
            <a:r>
              <a:rPr lang="ru-RU" dirty="0" smtClean="0"/>
              <a:t>1) 6 · 20 = 120 (см) – длина железной дороги из коротких деталей</a:t>
            </a:r>
          </a:p>
          <a:p>
            <a:r>
              <a:rPr lang="ru-RU" dirty="0" smtClean="0"/>
              <a:t>2) 300 − 120 = 180 (см) – длина железной дороги из длинных</a:t>
            </a:r>
          </a:p>
          <a:p>
            <a:r>
              <a:rPr lang="ru-RU" dirty="0" smtClean="0"/>
              <a:t>деталей</a:t>
            </a:r>
          </a:p>
          <a:p>
            <a:r>
              <a:rPr lang="ru-RU" dirty="0" smtClean="0"/>
              <a:t>3) 180 : 30 = 6 (длинных деталей).</a:t>
            </a:r>
          </a:p>
          <a:p>
            <a:r>
              <a:rPr lang="ru-RU" dirty="0" smtClean="0"/>
              <a:t>Должно быть также засчитано решение:</a:t>
            </a:r>
          </a:p>
          <a:p>
            <a:r>
              <a:rPr lang="ru-RU" dirty="0" smtClean="0"/>
              <a:t>(300 − 20 · 6) : 30 = 6 (длинных деталей).</a:t>
            </a:r>
          </a:p>
          <a:p>
            <a:r>
              <a:rPr lang="ru-RU" dirty="0" smtClean="0"/>
              <a:t> </a:t>
            </a:r>
          </a:p>
          <a:p>
            <a:r>
              <a:rPr lang="ru-RU" dirty="0" smtClean="0"/>
              <a:t>Допускается другая последовательность действий и рассуждений, обоснованно приводящая к верному ответу.</a:t>
            </a:r>
          </a:p>
          <a:p>
            <a:r>
              <a:rPr lang="ru-RU" dirty="0" smtClean="0"/>
              <a:t>Ответ: 6 деталей.</a:t>
            </a:r>
          </a:p>
          <a:p>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sz="3600" dirty="0" smtClean="0"/>
              <a:t>Миша и Андрей собрали железную дорогу длиной 3 метра 50 см из коротких и длинных деталей длиной 15 см и 25 см соответственно. При сборке ребята использовали пять длинных деталей. Сколько коротких деталей они использовали?</a:t>
            </a:r>
            <a:br>
              <a:rPr lang="ru-RU" sz="3600" dirty="0" smtClean="0"/>
            </a:br>
            <a:r>
              <a:rPr lang="ru-RU" sz="3600" dirty="0" smtClean="0"/>
              <a:t>Запиши решение и ответ.</a:t>
            </a:r>
            <a:br>
              <a:rPr lang="ru-RU" sz="3600" dirty="0" smtClean="0"/>
            </a:br>
            <a:endParaRPr lang="ru-RU" sz="3600" dirty="0"/>
          </a:p>
        </p:txBody>
      </p:sp>
      <p:sp>
        <p:nvSpPr>
          <p:cNvPr id="4" name="Содержимое 4"/>
          <p:cNvSpPr txBox="1">
            <a:spLocks noGrp="1"/>
          </p:cNvSpPr>
          <p:nvPr>
            <p:ph idx="1"/>
          </p:nvPr>
        </p:nvSpPr>
        <p:spPr>
          <a:xfrm>
            <a:off x="7677806" y="3247697"/>
            <a:ext cx="3675993" cy="2929265"/>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15 </a:t>
            </a: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8" name="Управляющая кнопка: домой 7">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1) 3 м 50 см = 350 (см) — длина всей дороги в см</a:t>
            </a:r>
          </a:p>
          <a:p>
            <a:r>
              <a:rPr lang="ru-RU" dirty="0" smtClean="0"/>
              <a:t>2) 25 · 5 = 125 (см) — длина пяти длинных деталей;</a:t>
            </a:r>
          </a:p>
          <a:p>
            <a:r>
              <a:rPr lang="ru-RU" dirty="0" smtClean="0"/>
              <a:t>3) 350 − 125 = 225 (см) — длина части дороги, собранной из коротких деталей;</a:t>
            </a:r>
          </a:p>
          <a:p>
            <a:r>
              <a:rPr lang="ru-RU" dirty="0" smtClean="0"/>
              <a:t>4) 225 : 15 = 15 (деталей) — число коротких деталей.</a:t>
            </a:r>
          </a:p>
          <a:p>
            <a:r>
              <a:rPr lang="ru-RU" dirty="0" smtClean="0"/>
              <a:t> </a:t>
            </a:r>
          </a:p>
          <a:p>
            <a:r>
              <a:rPr lang="ru-RU" dirty="0" smtClean="0"/>
              <a:t>Ответ: 15 деталей.</a:t>
            </a:r>
          </a:p>
          <a:p>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№9 а Основы логического и алгоритмического мышления</a:t>
            </a:r>
            <a:endParaRPr lang="ru-RU" dirty="0"/>
          </a:p>
        </p:txBody>
      </p:sp>
      <p:sp>
        <p:nvSpPr>
          <p:cNvPr id="4" name="Прямоугольник 3"/>
          <p:cNvSpPr/>
          <p:nvPr/>
        </p:nvSpPr>
        <p:spPr>
          <a:xfrm>
            <a:off x="1175657" y="2286000"/>
            <a:ext cx="1436914" cy="12017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3196046" y="2307771"/>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2</a:t>
            </a:r>
            <a:endParaRPr lang="ru-RU" sz="3200" dirty="0"/>
          </a:p>
        </p:txBody>
      </p:sp>
      <p:sp>
        <p:nvSpPr>
          <p:cNvPr id="8" name="Прямоугольник 7"/>
          <p:cNvSpPr/>
          <p:nvPr/>
        </p:nvSpPr>
        <p:spPr>
          <a:xfrm>
            <a:off x="5320937" y="2342604"/>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3</a:t>
            </a:r>
            <a:endParaRPr lang="ru-RU" sz="3200" dirty="0"/>
          </a:p>
        </p:txBody>
      </p:sp>
      <p:sp>
        <p:nvSpPr>
          <p:cNvPr id="11" name="Прямоугольник 10"/>
          <p:cNvSpPr/>
          <p:nvPr/>
        </p:nvSpPr>
        <p:spPr>
          <a:xfrm>
            <a:off x="1149531" y="2286000"/>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1</a:t>
            </a:r>
            <a:endParaRPr lang="ru-RU" sz="3200" dirty="0"/>
          </a:p>
        </p:txBody>
      </p:sp>
      <p:sp>
        <p:nvSpPr>
          <p:cNvPr id="9" name="Управляющая кнопка: домой 8">
            <a:hlinkClick r:id="rId2" action="ppaction://hlinksldjump" highlightClick="1"/>
          </p:cNvPr>
          <p:cNvSpPr/>
          <p:nvPr/>
        </p:nvSpPr>
        <p:spPr>
          <a:xfrm>
            <a:off x="175364" y="5774499"/>
            <a:ext cx="601250" cy="9144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9104811" y="6100354"/>
            <a:ext cx="2821577" cy="5225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hlinkClick r:id="rId2" action="ppaction://hlinksldjump"/>
              </a:rPr>
              <a:t>Содержание</a:t>
            </a:r>
            <a:endParaRPr lang="ru-RU" dirty="0"/>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В новогодней гирлянде 21 лампочка. Лампочки идут в таком порядке: одна красная, две синих, три красных, четыре синих и так далее.</a:t>
            </a:r>
            <a:br>
              <a:rPr lang="ru-RU" sz="3100" dirty="0" smtClean="0"/>
            </a:br>
            <a:r>
              <a:rPr lang="ru-RU" sz="3100" dirty="0" smtClean="0"/>
              <a:t> </a:t>
            </a:r>
            <a:br>
              <a:rPr lang="ru-RU" sz="3100" dirty="0" smtClean="0"/>
            </a:br>
            <a:r>
              <a:rPr lang="ru-RU" sz="3100" dirty="0" smtClean="0"/>
              <a:t>Какого цвета семнадцатая лампочка?</a:t>
            </a:r>
            <a:r>
              <a:rPr lang="ru-RU" dirty="0" smtClean="0"/>
              <a:t/>
            </a:r>
            <a:br>
              <a:rPr lang="ru-RU" dirty="0" smtClean="0"/>
            </a:br>
            <a:endParaRPr lang="ru-RU" dirty="0"/>
          </a:p>
        </p:txBody>
      </p:sp>
      <p:sp>
        <p:nvSpPr>
          <p:cNvPr id="4" name="Содержимое 4"/>
          <p:cNvSpPr txBox="1">
            <a:spLocks noGrp="1"/>
          </p:cNvSpPr>
          <p:nvPr>
            <p:ph idx="1"/>
          </p:nvPr>
        </p:nvSpPr>
        <p:spPr>
          <a:xfrm>
            <a:off x="6463862" y="2743199"/>
            <a:ext cx="4889938" cy="3433763"/>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Синяя.</a:t>
            </a:r>
            <a:br>
              <a:rPr lang="ru-RU" dirty="0" smtClean="0"/>
            </a:br>
            <a:endParaRPr lang="ru-RU" dirty="0"/>
          </a:p>
        </p:txBody>
      </p:sp>
      <p:sp>
        <p:nvSpPr>
          <p:cNvPr id="4" name="Содержимое 4"/>
          <p:cNvSpPr>
            <a:spLocks noGrp="1"/>
          </p:cNvSpPr>
          <p:nvPr>
            <p:ph idx="1"/>
          </p:nvPr>
        </p:nvSpPr>
        <p:spPr>
          <a:xfrm>
            <a:off x="6164317" y="3074275"/>
            <a:ext cx="5189482" cy="3102687"/>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buNone/>
            </a:pPr>
            <a:r>
              <a:rPr lang="ru-RU" sz="3200" b="1" dirty="0" smtClean="0">
                <a:solidFill>
                  <a:schemeClr val="tx1"/>
                </a:solidFill>
              </a:rPr>
              <a:t>        пояснение</a:t>
            </a:r>
            <a:endParaRPr lang="ru-RU" sz="3200" b="1" dirty="0">
              <a:solidFill>
                <a:schemeClr val="tx1"/>
              </a:solidFill>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normAutofit lnSpcReduction="10000"/>
          </a:bodyPr>
          <a:lstStyle/>
          <a:p>
            <a:r>
              <a:rPr lang="ru-RU" dirty="0" smtClean="0"/>
              <a:t>Расставим порядок лампочек:</a:t>
            </a:r>
          </a:p>
          <a:p>
            <a:r>
              <a:rPr lang="ru-RU" dirty="0" smtClean="0"/>
              <a:t>1-ая красная</a:t>
            </a:r>
          </a:p>
          <a:p>
            <a:r>
              <a:rPr lang="ru-RU" dirty="0" smtClean="0"/>
              <a:t>2-ая — 3-ая синяя</a:t>
            </a:r>
          </a:p>
          <a:p>
            <a:r>
              <a:rPr lang="ru-RU" dirty="0" smtClean="0"/>
              <a:t>4-ая — 6-ая красная</a:t>
            </a:r>
          </a:p>
          <a:p>
            <a:r>
              <a:rPr lang="ru-RU" dirty="0" smtClean="0"/>
              <a:t>7-ая — 10-ая синяя</a:t>
            </a:r>
          </a:p>
          <a:p>
            <a:r>
              <a:rPr lang="ru-RU" dirty="0" smtClean="0"/>
              <a:t>11-ая — 15-ая красная</a:t>
            </a:r>
          </a:p>
          <a:p>
            <a:r>
              <a:rPr lang="ru-RU" dirty="0" smtClean="0"/>
              <a:t>16-ая — 21-ая синяя</a:t>
            </a:r>
          </a:p>
          <a:p>
            <a:r>
              <a:rPr lang="ru-RU" dirty="0" smtClean="0"/>
              <a:t> </a:t>
            </a:r>
          </a:p>
          <a:p>
            <a:r>
              <a:rPr lang="ru-RU" dirty="0" smtClean="0"/>
              <a:t>Ответ: Синяя.</a:t>
            </a:r>
          </a:p>
          <a:p>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3923096"/>
          </a:xfrm>
        </p:spPr>
        <p:txBody>
          <a:bodyPr>
            <a:normAutofit/>
          </a:bodyPr>
          <a:lstStyle/>
          <a:p>
            <a:r>
              <a:rPr lang="ru-RU" sz="3100" dirty="0" smtClean="0"/>
              <a:t>На компьютере установлен пароль, состоящий из семи цифр. Цифры идут в порядке возрастания, т. е. каждая следующая цифра больше предыдущей. Вторая цифра в этом пароле — «3», пятая — «6».</a:t>
            </a:r>
            <a:br>
              <a:rPr lang="ru-RU" sz="3100" dirty="0" smtClean="0"/>
            </a:br>
            <a:r>
              <a:rPr lang="ru-RU" sz="3100" dirty="0" smtClean="0"/>
              <a:t> </a:t>
            </a:r>
            <a:br>
              <a:rPr lang="ru-RU" sz="3100" dirty="0" smtClean="0"/>
            </a:br>
            <a:r>
              <a:rPr lang="ru-RU" sz="3100" dirty="0" smtClean="0"/>
              <a:t>Какая цифра в пароле идёт третьей?</a:t>
            </a:r>
            <a:r>
              <a:rPr lang="ru-RU" dirty="0" smtClean="0"/>
              <a:t/>
            </a:r>
            <a:br>
              <a:rPr lang="ru-RU" dirty="0" smtClean="0"/>
            </a:br>
            <a:endParaRPr lang="ru-RU" dirty="0"/>
          </a:p>
        </p:txBody>
      </p:sp>
      <p:sp>
        <p:nvSpPr>
          <p:cNvPr id="4" name="Содержимое 4"/>
          <p:cNvSpPr txBox="1">
            <a:spLocks noGrp="1"/>
          </p:cNvSpPr>
          <p:nvPr>
            <p:ph idx="1"/>
          </p:nvPr>
        </p:nvSpPr>
        <p:spPr>
          <a:xfrm>
            <a:off x="7788166" y="3405352"/>
            <a:ext cx="3565633" cy="2771610"/>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Правильный ответ  468</a:t>
            </a:r>
            <a:endParaRPr lang="ru-RU" dirty="0"/>
          </a:p>
        </p:txBody>
      </p:sp>
      <p:sp>
        <p:nvSpPr>
          <p:cNvPr id="4" name="Двойная стрелка влево/вправо 3"/>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dirty="0"/>
          </a:p>
        </p:txBody>
      </p:sp>
      <p:sp>
        <p:nvSpPr>
          <p:cNvPr id="5" name="Прямоугольник 4">
            <a:hlinkClick r:id="rId2" action="ppaction://hlinksldjump"/>
          </p:cNvPr>
          <p:cNvSpPr/>
          <p:nvPr/>
        </p:nvSpPr>
        <p:spPr>
          <a:xfrm>
            <a:off x="7014575" y="3219189"/>
            <a:ext cx="4747365" cy="294361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Управляющая кнопка: домой 6">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4</a:t>
            </a: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pPr>
              <a:buNone/>
            </a:pPr>
            <a:endParaRPr lang="ru-RU" dirty="0"/>
          </a:p>
        </p:txBody>
      </p:sp>
      <p:sp>
        <p:nvSpPr>
          <p:cNvPr id="8" name="Управляющая кнопка: домой 7">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Если вторая цифра в пароле «3», а пятая — «6», то на четвертом месте должна стоять цифра от «4» до «5». Но поскольку каждая следующая цифра больше предыдущей, то на третьем месте может стоять только «4».</a:t>
            </a:r>
          </a:p>
          <a:p>
            <a:pPr>
              <a:buNone/>
            </a:pPr>
            <a:r>
              <a:rPr lang="ru-RU" dirty="0" smtClean="0"/>
              <a:t> </a:t>
            </a:r>
          </a:p>
          <a:p>
            <a:r>
              <a:rPr lang="ru-RU" dirty="0" smtClean="0"/>
              <a:t>Ответ: 4.</a:t>
            </a:r>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endParaRPr lang="ru-RU" sz="3100" dirty="0"/>
          </a:p>
        </p:txBody>
      </p:sp>
      <p:sp>
        <p:nvSpPr>
          <p:cNvPr id="3" name="Содержимое 2"/>
          <p:cNvSpPr>
            <a:spLocks noGrp="1"/>
          </p:cNvSpPr>
          <p:nvPr>
            <p:ph idx="1"/>
          </p:nvPr>
        </p:nvSpPr>
        <p:spPr>
          <a:xfrm>
            <a:off x="838200" y="583324"/>
            <a:ext cx="10515600" cy="5593639"/>
          </a:xfrm>
        </p:spPr>
        <p:txBody>
          <a:bodyPr/>
          <a:lstStyle/>
          <a:p>
            <a:pPr>
              <a:buNone/>
            </a:pPr>
            <a:r>
              <a:rPr lang="ru-RU" dirty="0" smtClean="0"/>
              <a:t>Алёша Попович сказал: «У Змея Горыныча больше четырёх голов».</a:t>
            </a:r>
            <a:br>
              <a:rPr lang="ru-RU" dirty="0" smtClean="0"/>
            </a:br>
            <a:r>
              <a:rPr lang="ru-RU" dirty="0" smtClean="0"/>
              <a:t>Добрыня Никитич сказал: ‹У Змея Горыныча больше пяти голов».</a:t>
            </a:r>
            <a:br>
              <a:rPr lang="ru-RU" dirty="0" smtClean="0"/>
            </a:br>
            <a:r>
              <a:rPr lang="ru-RU" dirty="0" smtClean="0"/>
              <a:t>Илья Муромец сказал: «У Змея Горыныча больше шести голов».</a:t>
            </a:r>
            <a:br>
              <a:rPr lang="ru-RU" dirty="0" smtClean="0"/>
            </a:br>
            <a:r>
              <a:rPr lang="ru-RU" dirty="0" smtClean="0"/>
              <a:t>Князь Киевский сказал: «У Змея Горыныча больше семи голов».</a:t>
            </a:r>
            <a:br>
              <a:rPr lang="ru-RU" dirty="0" smtClean="0"/>
            </a:br>
            <a:r>
              <a:rPr lang="ru-RU" dirty="0" smtClean="0"/>
              <a:t> </a:t>
            </a:r>
            <a:br>
              <a:rPr lang="ru-RU" dirty="0" smtClean="0"/>
            </a:br>
            <a:r>
              <a:rPr lang="ru-RU" dirty="0" smtClean="0"/>
              <a:t>Известно, что только один из них сказал правду. Сколько голов у Змея Горыныча?</a:t>
            </a:r>
            <a:br>
              <a:rPr lang="ru-RU" dirty="0" smtClean="0"/>
            </a:br>
            <a:endParaRPr lang="ru-RU" dirty="0"/>
          </a:p>
        </p:txBody>
      </p:sp>
      <p:sp>
        <p:nvSpPr>
          <p:cNvPr id="4" name="Содержимое 4"/>
          <p:cNvSpPr txBox="1">
            <a:spLocks/>
          </p:cNvSpPr>
          <p:nvPr/>
        </p:nvSpPr>
        <p:spPr>
          <a:xfrm>
            <a:off x="7993117" y="2900854"/>
            <a:ext cx="3360682" cy="3276107"/>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5.</a:t>
            </a:r>
            <a:br>
              <a:rPr lang="ru-RU" dirty="0" smtClean="0"/>
            </a:b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8" name="Управляющая кнопка: домой 7">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Если только один из них сказал правду, то это может быть только первый. Следовательно, у Змея Горыныча больше четырёх голов, значит, 5.</a:t>
            </a:r>
          </a:p>
          <a:p>
            <a:pPr>
              <a:buNone/>
            </a:pPr>
            <a:r>
              <a:rPr lang="ru-RU" dirty="0" smtClean="0"/>
              <a:t> </a:t>
            </a:r>
          </a:p>
          <a:p>
            <a:r>
              <a:rPr lang="ru-RU" dirty="0" smtClean="0"/>
              <a:t>Ответ: 5.</a:t>
            </a:r>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№9 б Основы алгоритмического мышления</a:t>
            </a:r>
            <a:endParaRPr lang="ru-RU" dirty="0"/>
          </a:p>
        </p:txBody>
      </p:sp>
      <p:sp>
        <p:nvSpPr>
          <p:cNvPr id="4" name="Прямоугольник 3"/>
          <p:cNvSpPr/>
          <p:nvPr/>
        </p:nvSpPr>
        <p:spPr>
          <a:xfrm>
            <a:off x="1175657" y="2286000"/>
            <a:ext cx="1436914" cy="12017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3196046" y="2307771"/>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2</a:t>
            </a:r>
            <a:endParaRPr lang="ru-RU" sz="3200" dirty="0"/>
          </a:p>
        </p:txBody>
      </p:sp>
      <p:sp>
        <p:nvSpPr>
          <p:cNvPr id="8" name="Прямоугольник 7"/>
          <p:cNvSpPr/>
          <p:nvPr/>
        </p:nvSpPr>
        <p:spPr>
          <a:xfrm>
            <a:off x="5320937" y="2342604"/>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3</a:t>
            </a:r>
            <a:endParaRPr lang="ru-RU" sz="3200" dirty="0"/>
          </a:p>
        </p:txBody>
      </p:sp>
      <p:sp>
        <p:nvSpPr>
          <p:cNvPr id="11" name="Прямоугольник 10"/>
          <p:cNvSpPr/>
          <p:nvPr/>
        </p:nvSpPr>
        <p:spPr>
          <a:xfrm>
            <a:off x="1149531" y="2286000"/>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1</a:t>
            </a:r>
            <a:endParaRPr lang="ru-RU" sz="3200" dirty="0"/>
          </a:p>
        </p:txBody>
      </p:sp>
      <p:sp>
        <p:nvSpPr>
          <p:cNvPr id="9" name="Управляющая кнопка: домой 8">
            <a:hlinkClick r:id="rId2" action="ppaction://hlinksldjump" highlightClick="1"/>
          </p:cNvPr>
          <p:cNvSpPr/>
          <p:nvPr/>
        </p:nvSpPr>
        <p:spPr>
          <a:xfrm>
            <a:off x="175364" y="5774499"/>
            <a:ext cx="601250" cy="9144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9104811" y="6100354"/>
            <a:ext cx="2821577" cy="5225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hlinkClick r:id="rId2" action="ppaction://hlinksldjump"/>
              </a:rPr>
              <a:t>Содержание</a:t>
            </a:r>
            <a:endParaRPr lang="ru-RU" dirty="0"/>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700" dirty="0" smtClean="0"/>
              <a:t/>
            </a:r>
            <a:br>
              <a:rPr lang="ru-RU" sz="2700" dirty="0" smtClean="0"/>
            </a:br>
            <a:r>
              <a:rPr lang="ru-RU" sz="2700" dirty="0" smtClean="0"/>
              <a:t/>
            </a:r>
            <a:br>
              <a:rPr lang="ru-RU" sz="2700" dirty="0" smtClean="0"/>
            </a:br>
            <a:r>
              <a:rPr lang="ru-RU" sz="2700" dirty="0" smtClean="0"/>
              <a:t/>
            </a:r>
            <a:br>
              <a:rPr lang="ru-RU" sz="2700" dirty="0" smtClean="0"/>
            </a:br>
            <a:r>
              <a:rPr lang="ru-RU" sz="2700" dirty="0" smtClean="0"/>
              <a:t/>
            </a:r>
            <a:br>
              <a:rPr lang="ru-RU" sz="2700" dirty="0" smtClean="0"/>
            </a:br>
            <a:r>
              <a:rPr lang="ru-RU" sz="2700" dirty="0" smtClean="0"/>
              <a:t/>
            </a:r>
            <a:br>
              <a:rPr lang="ru-RU" sz="2700" dirty="0" smtClean="0"/>
            </a:br>
            <a:r>
              <a:rPr lang="ru-RU" sz="2700" dirty="0" smtClean="0"/>
              <a:t/>
            </a:r>
            <a:br>
              <a:rPr lang="ru-RU" sz="2700" dirty="0" smtClean="0"/>
            </a:br>
            <a:r>
              <a:rPr lang="ru-RU" sz="2700" dirty="0" smtClean="0"/>
              <a:t/>
            </a:r>
            <a:br>
              <a:rPr lang="ru-RU" sz="2700" dirty="0" smtClean="0"/>
            </a:br>
            <a:r>
              <a:rPr lang="ru-RU" sz="2700" dirty="0" smtClean="0"/>
              <a:t>Татьяна должна обсудить свою новую идею с директором, бухгалтером и программистом. С каждым из них обсуждение длится ровно час. Известно, что директор занят с 10 до 12 часов, бухгалтер приезжает на работу к 10 часам, а у программиста важное совещание с 10 до 11 часов. При этом Татьяна смогла закончить все три обсуждения к 12 часам, придя на работу к 9 часам.</a:t>
            </a:r>
            <a:br>
              <a:rPr lang="ru-RU" sz="2700" dirty="0" smtClean="0"/>
            </a:br>
            <a:r>
              <a:rPr lang="ru-RU" sz="2700" dirty="0" smtClean="0"/>
              <a:t> </a:t>
            </a:r>
            <a:br>
              <a:rPr lang="ru-RU" sz="2700" dirty="0" smtClean="0"/>
            </a:br>
            <a:r>
              <a:rPr lang="ru-RU" sz="2700" dirty="0" smtClean="0"/>
              <a:t>К кому отправилась Татьяна после обсуждения идеи с директором?</a:t>
            </a:r>
            <a:r>
              <a:rPr lang="ru-RU" dirty="0" smtClean="0"/>
              <a:t/>
            </a:r>
            <a:br>
              <a:rPr lang="ru-RU" dirty="0" smtClean="0"/>
            </a:br>
            <a:endParaRPr lang="ru-RU" dirty="0"/>
          </a:p>
        </p:txBody>
      </p:sp>
      <p:sp>
        <p:nvSpPr>
          <p:cNvPr id="4" name="Содержимое 4"/>
          <p:cNvSpPr txBox="1">
            <a:spLocks noGrp="1"/>
          </p:cNvSpPr>
          <p:nvPr>
            <p:ph idx="1"/>
          </p:nvPr>
        </p:nvSpPr>
        <p:spPr>
          <a:xfrm>
            <a:off x="8116866" y="3632548"/>
            <a:ext cx="3236933" cy="2544414"/>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 </a:t>
            </a:r>
            <a:br>
              <a:rPr lang="ru-RU" dirty="0" smtClean="0"/>
            </a:br>
            <a:r>
              <a:rPr lang="ru-RU" dirty="0" smtClean="0"/>
              <a:t>Ответ: К бухгалтеру.</a:t>
            </a:r>
            <a:br>
              <a:rPr lang="ru-RU" dirty="0" smtClean="0"/>
            </a:br>
            <a:endParaRPr lang="ru-RU" dirty="0"/>
          </a:p>
        </p:txBody>
      </p:sp>
      <p:sp>
        <p:nvSpPr>
          <p:cNvPr id="5" name="Содержимое 4"/>
          <p:cNvSpPr>
            <a:spLocks noGrp="1"/>
          </p:cNvSpPr>
          <p:nvPr>
            <p:ph idx="1"/>
          </p:nvPr>
        </p:nvSpPr>
        <p:spPr>
          <a:xfrm>
            <a:off x="6926894" y="4083485"/>
            <a:ext cx="4426906" cy="2093478"/>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normAutofit/>
          </a:bodyPr>
          <a:lstStyle/>
          <a:p>
            <a:pPr algn="ctr"/>
            <a:r>
              <a:rPr lang="ru-RU" sz="4000" b="1" dirty="0" smtClean="0">
                <a:solidFill>
                  <a:schemeClr val="tx1"/>
                </a:solidFill>
              </a:rPr>
              <a:t>пояснение</a:t>
            </a:r>
            <a:endParaRPr lang="ru-RU" sz="4000" b="1" dirty="0">
              <a:solidFill>
                <a:schemeClr val="tx1"/>
              </a:solidFill>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У директора Таня была в 9 утра, а потом она пошла к бухгалтеру, так как с 11 до 12 она была у программиста.</a:t>
            </a:r>
          </a:p>
          <a:p>
            <a:pPr>
              <a:buNone/>
            </a:pPr>
            <a:r>
              <a:rPr lang="ru-RU" dirty="0" smtClean="0"/>
              <a:t> </a:t>
            </a:r>
          </a:p>
          <a:p>
            <a:r>
              <a:rPr lang="ru-RU" dirty="0" smtClean="0"/>
              <a:t>Ответ: К бухгалтеру.</a:t>
            </a:r>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Машины на стоянке стоят в семь рядов: в первом ряду четыре машины, во втором три, в третьем снова четыре, в четвёртом снова три и так далее.</a:t>
            </a:r>
            <a:br>
              <a:rPr lang="ru-RU" dirty="0" smtClean="0"/>
            </a:br>
            <a:r>
              <a:rPr lang="ru-RU" dirty="0" smtClean="0"/>
              <a:t> </a:t>
            </a:r>
            <a:br>
              <a:rPr lang="ru-RU" dirty="0" smtClean="0"/>
            </a:br>
            <a:r>
              <a:rPr lang="ru-RU" dirty="0" smtClean="0"/>
              <a:t>Сколько всего машин стоит на стоянке?</a:t>
            </a:r>
            <a:br>
              <a:rPr lang="ru-RU" dirty="0" smtClean="0"/>
            </a:br>
            <a:endParaRPr lang="ru-RU" dirty="0"/>
          </a:p>
        </p:txBody>
      </p:sp>
      <p:sp>
        <p:nvSpPr>
          <p:cNvPr id="4" name="Содержимое 4"/>
          <p:cNvSpPr txBox="1">
            <a:spLocks noGrp="1"/>
          </p:cNvSpPr>
          <p:nvPr>
            <p:ph idx="1"/>
          </p:nvPr>
        </p:nvSpPr>
        <p:spPr>
          <a:xfrm>
            <a:off x="7991604" y="3494761"/>
            <a:ext cx="3362195" cy="268220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Фото математика 3 класс стр. 88</a:t>
            </a:r>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p:cNvPicPr>
            <a:picLocks noGrp="1" noChangeAspect="1" noChangeArrowheads="1"/>
          </p:cNvPicPr>
          <p:nvPr>
            <p:ph idx="1"/>
          </p:nvPr>
        </p:nvPicPr>
        <p:blipFill>
          <a:blip r:embed="rId3" cstate="email"/>
          <a:srcRect/>
          <a:stretch>
            <a:fillRect/>
          </a:stretch>
        </p:blipFill>
        <p:spPr bwMode="auto">
          <a:xfrm>
            <a:off x="3195108" y="1825625"/>
            <a:ext cx="5801784" cy="4351338"/>
          </a:xfrm>
          <a:prstGeom prst="rect">
            <a:avLst/>
          </a:prstGeom>
          <a:noFill/>
          <a:ln w="9525">
            <a:noFill/>
            <a:miter lim="800000"/>
            <a:headEnd/>
            <a:tailEnd/>
          </a:ln>
          <a:effectLst/>
        </p:spPr>
      </p:pic>
    </p:spTree>
  </p:cSld>
  <p:clrMapOvr>
    <a:masterClrMapping/>
  </p:clrMapOvr>
  <p:transition advClick="0"/>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Ответ: 25</a:t>
            </a:r>
            <a:br>
              <a:rPr lang="ru-RU" dirty="0" smtClean="0"/>
            </a:br>
            <a:endParaRPr lang="ru-RU" dirty="0"/>
          </a:p>
        </p:txBody>
      </p:sp>
      <p:sp>
        <p:nvSpPr>
          <p:cNvPr id="4" name="Содержимое 3"/>
          <p:cNvSpPr>
            <a:spLocks noGrp="1"/>
          </p:cNvSpPr>
          <p:nvPr>
            <p:ph idx="1"/>
          </p:nvPr>
        </p:nvSpPr>
        <p:spPr>
          <a:xfrm>
            <a:off x="6638794" y="3933173"/>
            <a:ext cx="4715005" cy="2243790"/>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b="1" dirty="0" smtClean="0"/>
              <a:t>.</a:t>
            </a:r>
            <a:r>
              <a:rPr lang="ru-RU" dirty="0" smtClean="0"/>
              <a:t>Посчитаем количество машин во всех рядах: 4 + 3 + 4 + 3 + 4 + 3 + 4 = 25.</a:t>
            </a:r>
          </a:p>
          <a:p>
            <a:pPr>
              <a:buNone/>
            </a:pPr>
            <a:r>
              <a:rPr lang="ru-RU" dirty="0" smtClean="0"/>
              <a:t> </a:t>
            </a:r>
          </a:p>
          <a:p>
            <a:r>
              <a:rPr lang="ru-RU" dirty="0" smtClean="0"/>
              <a:t>Ответ: 25</a:t>
            </a:r>
          </a:p>
          <a:p>
            <a:r>
              <a:rPr lang="ru-RU" dirty="0" smtClean="0"/>
              <a:t>Ответ: 25</a:t>
            </a:r>
          </a:p>
          <a:p>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Изюм, орехи, конфеты и мармелад лежат в четырёх непрозрачных банках с надписями «изюм или орехи», «конфеты или изюм», «мармелад или конфеты», «орехи или мармелад». Пете известно, что содержимое каждой из банок не соответствует сделанной на ней надписи. Открыв банку с надписью «орехи или мармелад», Петя увидел, что в ней лежит изюм.</a:t>
            </a:r>
            <a:br>
              <a:rPr lang="ru-RU" sz="3100" dirty="0" smtClean="0"/>
            </a:br>
            <a:r>
              <a:rPr lang="ru-RU" sz="3100" dirty="0" smtClean="0"/>
              <a:t> </a:t>
            </a:r>
            <a:br>
              <a:rPr lang="ru-RU" sz="3100" dirty="0" smtClean="0"/>
            </a:br>
            <a:r>
              <a:rPr lang="ru-RU" sz="3100" dirty="0" smtClean="0"/>
              <a:t>Что лежит в банке с надписью «конфеты или изюм»?</a:t>
            </a:r>
            <a:r>
              <a:rPr lang="ru-RU" dirty="0" smtClean="0"/>
              <a:t/>
            </a:r>
            <a:br>
              <a:rPr lang="ru-RU" dirty="0" smtClean="0"/>
            </a:br>
            <a:endParaRPr lang="ru-RU" dirty="0"/>
          </a:p>
        </p:txBody>
      </p:sp>
      <p:sp>
        <p:nvSpPr>
          <p:cNvPr id="4" name="Содержимое 4"/>
          <p:cNvSpPr txBox="1">
            <a:spLocks noGrp="1"/>
          </p:cNvSpPr>
          <p:nvPr>
            <p:ph idx="1"/>
          </p:nvPr>
        </p:nvSpPr>
        <p:spPr>
          <a:xfrm>
            <a:off x="7853818" y="3394553"/>
            <a:ext cx="3512507" cy="2744832"/>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 </a:t>
            </a:r>
            <a:br>
              <a:rPr lang="ru-RU" dirty="0" smtClean="0"/>
            </a:br>
            <a:r>
              <a:rPr lang="ru-RU" dirty="0" smtClean="0"/>
              <a:t>Ответ: мармелад.</a:t>
            </a:r>
            <a:br>
              <a:rPr lang="ru-RU" dirty="0" smtClean="0"/>
            </a:br>
            <a:endParaRPr lang="ru-RU" dirty="0"/>
          </a:p>
        </p:txBody>
      </p:sp>
      <p:sp>
        <p:nvSpPr>
          <p:cNvPr id="4" name="Содержимое 3"/>
          <p:cNvSpPr>
            <a:spLocks noGrp="1"/>
          </p:cNvSpPr>
          <p:nvPr>
            <p:ph idx="1"/>
          </p:nvPr>
        </p:nvSpPr>
        <p:spPr>
          <a:xfrm>
            <a:off x="6638794" y="3895595"/>
            <a:ext cx="4715005" cy="2281368"/>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b="1" dirty="0" smtClean="0"/>
              <a:t>.</a:t>
            </a:r>
            <a:r>
              <a:rPr lang="ru-RU" dirty="0" smtClean="0"/>
              <a:t>Заметим, что мармелад может лежать в одной из двух банок: либо с надписью «изюм или орехи», либо с надписью «конфеты или изюм». Как мы уже определили, отвечая на первый вопрос, в банке «изюм или орехи» лежат конфеты. Значит, мармеладу остаётся место только в банке с надписью «конфеты или изюм». То есть ответ на второй вопрос — мармелад.</a:t>
            </a:r>
          </a:p>
          <a:p>
            <a:r>
              <a:rPr lang="ru-RU" dirty="0" smtClean="0"/>
              <a:t> </a:t>
            </a:r>
          </a:p>
          <a:p>
            <a:r>
              <a:rPr lang="ru-RU" dirty="0" smtClean="0"/>
              <a:t>Ответ: мармелад.</a:t>
            </a:r>
          </a:p>
          <a:p>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№10 Основы пространственного воображения</a:t>
            </a:r>
            <a:endParaRPr lang="ru-RU" dirty="0"/>
          </a:p>
        </p:txBody>
      </p:sp>
      <p:sp>
        <p:nvSpPr>
          <p:cNvPr id="4" name="Прямоугольник 3"/>
          <p:cNvSpPr/>
          <p:nvPr/>
        </p:nvSpPr>
        <p:spPr>
          <a:xfrm>
            <a:off x="1175657" y="2286000"/>
            <a:ext cx="1436914" cy="12017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a:hlinkClick r:id="rId2" action="ppaction://hlinksldjump"/>
          </p:cNvPr>
          <p:cNvSpPr/>
          <p:nvPr/>
        </p:nvSpPr>
        <p:spPr>
          <a:xfrm>
            <a:off x="3290639" y="2323536"/>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b="1" dirty="0" smtClean="0">
                <a:solidFill>
                  <a:schemeClr val="tx1"/>
                </a:solidFill>
              </a:rPr>
              <a:t>2</a:t>
            </a:r>
            <a:endParaRPr lang="ru-RU" b="1" dirty="0">
              <a:solidFill>
                <a:schemeClr val="tx1"/>
              </a:solidFill>
            </a:endParaRPr>
          </a:p>
        </p:txBody>
      </p:sp>
      <p:sp>
        <p:nvSpPr>
          <p:cNvPr id="8" name="Прямоугольник 7">
            <a:hlinkClick r:id="rId3" action="ppaction://hlinksldjump"/>
          </p:cNvPr>
          <p:cNvSpPr/>
          <p:nvPr/>
        </p:nvSpPr>
        <p:spPr>
          <a:xfrm>
            <a:off x="5320937" y="2342604"/>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b="1" dirty="0" smtClean="0">
                <a:solidFill>
                  <a:schemeClr val="tx1"/>
                </a:solidFill>
              </a:rPr>
              <a:t>3</a:t>
            </a:r>
            <a:endParaRPr lang="ru-RU" b="1" dirty="0">
              <a:solidFill>
                <a:schemeClr val="tx1"/>
              </a:solidFill>
            </a:endParaRPr>
          </a:p>
        </p:txBody>
      </p:sp>
      <p:sp>
        <p:nvSpPr>
          <p:cNvPr id="11" name="Прямоугольник 10">
            <a:hlinkClick r:id="rId4" action="ppaction://hlinksldjump"/>
          </p:cNvPr>
          <p:cNvSpPr/>
          <p:nvPr/>
        </p:nvSpPr>
        <p:spPr>
          <a:xfrm>
            <a:off x="1149531" y="2286000"/>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b="1" dirty="0" smtClean="0">
                <a:solidFill>
                  <a:schemeClr val="tx1"/>
                </a:solidFill>
              </a:rPr>
              <a:t>1</a:t>
            </a:r>
            <a:endParaRPr lang="ru-RU" b="1" dirty="0">
              <a:solidFill>
                <a:schemeClr val="tx1"/>
              </a:solidFill>
            </a:endParaRPr>
          </a:p>
        </p:txBody>
      </p:sp>
      <p:sp>
        <p:nvSpPr>
          <p:cNvPr id="9" name="Управляющая кнопка: домой 8">
            <a:hlinkClick r:id="rId5" action="ppaction://hlinksldjump" highlightClick="1"/>
          </p:cNvPr>
          <p:cNvSpPr/>
          <p:nvPr/>
        </p:nvSpPr>
        <p:spPr>
          <a:xfrm>
            <a:off x="175364" y="5774499"/>
            <a:ext cx="601250" cy="9144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9104811" y="6100354"/>
            <a:ext cx="2821577" cy="5225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hlinkClick r:id="rId5" action="ppaction://hlinksldjump"/>
              </a:rPr>
              <a:t>Содержание</a:t>
            </a:r>
            <a:endParaRPr lang="ru-RU" dirty="0"/>
          </a:p>
        </p:txBody>
      </p:sp>
    </p:spTree>
  </p:cSld>
  <p:clrMapOvr>
    <a:masterClrMapping/>
  </p:clrMapOvr>
  <p:transition advClick="0"/>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800" dirty="0" smtClean="0"/>
              <a:t>На макете нового микрорайона дома размещены на клетчатом поле, причём стены домов расположены по границам клеток (см. рисунок). 	Изобрази, как выглядят эти дома на плане местности. Сохраняй расположение домов относительно сторон света. Каждый дом изображай прямоугольником, составленным из клеток. В качестве примера один из домов уже изображён.</a:t>
            </a:r>
            <a:endParaRPr lang="ru-RU" sz="2800" dirty="0"/>
          </a:p>
        </p:txBody>
      </p:sp>
      <p:pic>
        <p:nvPicPr>
          <p:cNvPr id="4" name="Содержимое 3" descr="https://math4-vpr.sdamgia.ru/get_file?id=129"/>
          <p:cNvPicPr>
            <a:picLocks noGrp="1"/>
          </p:cNvPicPr>
          <p:nvPr>
            <p:ph idx="1"/>
          </p:nvPr>
        </p:nvPicPr>
        <p:blipFill>
          <a:blip r:embed="rId2" cstate="print"/>
          <a:srcRect/>
          <a:stretch>
            <a:fillRect/>
          </a:stretch>
        </p:blipFill>
        <p:spPr bwMode="auto">
          <a:xfrm>
            <a:off x="788276" y="2427890"/>
            <a:ext cx="6415250" cy="3847252"/>
          </a:xfrm>
          <a:prstGeom prst="rect">
            <a:avLst/>
          </a:prstGeom>
          <a:noFill/>
          <a:ln w="9525">
            <a:noFill/>
            <a:miter lim="800000"/>
            <a:headEnd/>
            <a:tailEnd/>
          </a:ln>
        </p:spPr>
      </p:pic>
      <p:sp>
        <p:nvSpPr>
          <p:cNvPr id="5" name="Содержимое 4">
            <a:hlinkClick r:id="rId3" action="ppaction://hlinksldjump"/>
          </p:cNvPr>
          <p:cNvSpPr txBox="1">
            <a:spLocks/>
          </p:cNvSpPr>
          <p:nvPr/>
        </p:nvSpPr>
        <p:spPr>
          <a:xfrm>
            <a:off x="7756634" y="3153102"/>
            <a:ext cx="3597165" cy="302385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4"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a:t>
            </a:r>
            <a:endParaRPr lang="ru-RU" dirty="0"/>
          </a:p>
        </p:txBody>
      </p:sp>
      <p:pic>
        <p:nvPicPr>
          <p:cNvPr id="4" name="Содержимое 3" descr="https://math4-vpr.sdamgia.ru/get_file?id=130"/>
          <p:cNvPicPr>
            <a:picLocks noGrp="1"/>
          </p:cNvPicPr>
          <p:nvPr>
            <p:ph idx="1"/>
          </p:nvPr>
        </p:nvPicPr>
        <p:blipFill>
          <a:blip r:embed="rId2" cstate="print"/>
          <a:srcRect/>
          <a:stretch>
            <a:fillRect/>
          </a:stretch>
        </p:blipFill>
        <p:spPr bwMode="auto">
          <a:xfrm>
            <a:off x="629143" y="1927307"/>
            <a:ext cx="3019425" cy="2981325"/>
          </a:xfrm>
          <a:prstGeom prst="rect">
            <a:avLst/>
          </a:prstGeom>
          <a:noFill/>
          <a:ln w="9525">
            <a:noFill/>
            <a:miter lim="800000"/>
            <a:headEnd/>
            <a:tailEnd/>
          </a:ln>
        </p:spPr>
      </p:pic>
      <p:sp>
        <p:nvSpPr>
          <p:cNvPr id="6" name="Двойная стрелка влево/вправо 5">
            <a:hlinkClick r:id="rId3" action="ppaction://hlinksldjump"/>
          </p:cNvPr>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5" name="Управляющая кнопка: домой 4">
            <a:hlinkClick r:id="rId4"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ru-RU" b="1" dirty="0" smtClean="0"/>
              <a:t/>
            </a:r>
            <a:br>
              <a:rPr lang="ru-RU" b="1" dirty="0" smtClean="0"/>
            </a:br>
            <a:r>
              <a:rPr lang="ru-RU" b="1" dirty="0" smtClean="0"/>
              <a:t>Пояснение. </a:t>
            </a:r>
            <a:br>
              <a:rPr lang="ru-RU" b="1" dirty="0" smtClean="0"/>
            </a:br>
            <a:r>
              <a:rPr lang="ru-RU" dirty="0" smtClean="0"/>
              <a:t>Дома будут выглядеть следующим образом:</a:t>
            </a:r>
            <a:br>
              <a:rPr lang="ru-RU" dirty="0" smtClean="0"/>
            </a:br>
            <a:endParaRPr lang="ru-RU" dirty="0"/>
          </a:p>
        </p:txBody>
      </p:sp>
      <p:pic>
        <p:nvPicPr>
          <p:cNvPr id="4" name="Содержимое 3" descr="https://math4-vpr.sdamgia.ru/get_file?id=133"/>
          <p:cNvPicPr>
            <a:picLocks noGrp="1"/>
          </p:cNvPicPr>
          <p:nvPr>
            <p:ph idx="1"/>
          </p:nvPr>
        </p:nvPicPr>
        <p:blipFill>
          <a:blip r:embed="rId2" cstate="print"/>
          <a:srcRect/>
          <a:stretch>
            <a:fillRect/>
          </a:stretch>
        </p:blipFill>
        <p:spPr bwMode="auto">
          <a:xfrm>
            <a:off x="2993969" y="2537399"/>
            <a:ext cx="3280707" cy="3043593"/>
          </a:xfrm>
          <a:prstGeom prst="rect">
            <a:avLst/>
          </a:prstGeom>
          <a:noFill/>
          <a:ln w="9525">
            <a:noFill/>
            <a:miter lim="800000"/>
            <a:headEnd/>
            <a:tailEnd/>
          </a:ln>
        </p:spPr>
      </p:pic>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400" dirty="0" smtClean="0"/>
              <a:t/>
            </a:r>
            <a:br>
              <a:rPr lang="ru-RU" sz="2400" dirty="0" smtClean="0"/>
            </a:br>
            <a:r>
              <a:rPr lang="ru-RU" sz="2400" dirty="0" smtClean="0"/>
              <a:t>Из трёх кубиков сложили постройку. Если посмотреть на неё в направлении по стрелке, то будет видна фигура, состоящая из трёх квадратов (рис. 1). Из 27 таких же кубиков сложили куб (рис. 2). Затем с этого куба сняли несколько кубиков (рис. 3). Какая фигура будет видна, если смотреть на получившуюся постройку в направлении по стрелке? Изобрази эту фигуру на клетчатом поле. Один кубик следует изображать одной клеткой.</a:t>
            </a:r>
            <a:br>
              <a:rPr lang="ru-RU" sz="2400" dirty="0" smtClean="0"/>
            </a:br>
            <a:endParaRPr lang="ru-RU" sz="2400" dirty="0"/>
          </a:p>
        </p:txBody>
      </p:sp>
      <p:pic>
        <p:nvPicPr>
          <p:cNvPr id="4" name="Содержимое 3" descr="https://math4-vpr.sdamgia.ru/get_file?id=157"/>
          <p:cNvPicPr>
            <a:picLocks noGrp="1"/>
          </p:cNvPicPr>
          <p:nvPr>
            <p:ph idx="1"/>
          </p:nvPr>
        </p:nvPicPr>
        <p:blipFill>
          <a:blip r:embed="rId2" cstate="print"/>
          <a:srcRect/>
          <a:stretch>
            <a:fillRect/>
          </a:stretch>
        </p:blipFill>
        <p:spPr bwMode="auto">
          <a:xfrm>
            <a:off x="806669" y="2397645"/>
            <a:ext cx="5943600" cy="3743325"/>
          </a:xfrm>
          <a:prstGeom prst="rect">
            <a:avLst/>
          </a:prstGeom>
          <a:noFill/>
          <a:ln w="9525">
            <a:noFill/>
            <a:miter lim="800000"/>
            <a:headEnd/>
            <a:tailEnd/>
          </a:ln>
        </p:spPr>
      </p:pic>
      <p:sp>
        <p:nvSpPr>
          <p:cNvPr id="5" name="Содержимое 4">
            <a:hlinkClick r:id="rId3" action="ppaction://hlinksldjump"/>
          </p:cNvPr>
          <p:cNvSpPr txBox="1">
            <a:spLocks/>
          </p:cNvSpPr>
          <p:nvPr/>
        </p:nvSpPr>
        <p:spPr>
          <a:xfrm>
            <a:off x="7614746" y="2790496"/>
            <a:ext cx="3739054" cy="3386465"/>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4"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Найдите значение выражение 864 : 2.</a:t>
            </a:r>
            <a:endParaRPr lang="ru-RU" dirty="0"/>
          </a:p>
        </p:txBody>
      </p:sp>
      <p:sp>
        <p:nvSpPr>
          <p:cNvPr id="5" name="Содержимое 4"/>
          <p:cNvSpPr>
            <a:spLocks noGrp="1"/>
          </p:cNvSpPr>
          <p:nvPr>
            <p:ph idx="1"/>
          </p:nvPr>
        </p:nvSpPr>
        <p:spPr>
          <a:xfrm>
            <a:off x="7551683" y="2695903"/>
            <a:ext cx="3988676" cy="3405352"/>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ru-RU" sz="2800" dirty="0" smtClean="0">
                <a:solidFill>
                  <a:schemeClr val="tx1"/>
                </a:solidFill>
                <a:hlinkClick r:id="rId2" action="ppaction://hlinksldjump"/>
              </a:rPr>
              <a:t>ответ</a:t>
            </a:r>
            <a:endParaRPr lang="ru-RU" sz="2800" dirty="0">
              <a:solidFill>
                <a:schemeClr val="tx1"/>
              </a:solidFill>
              <a:hlinkClick r:id="rId2" action="ppaction://hlinksldjump"/>
            </a:endParaRPr>
          </a:p>
        </p:txBody>
      </p:sp>
      <p:sp>
        <p:nvSpPr>
          <p:cNvPr id="4" name="Управляющая кнопка: домой 3">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ru-RU" b="1" dirty="0" smtClean="0"/>
              <a:t>Пояснение.</a:t>
            </a:r>
            <a:br>
              <a:rPr lang="ru-RU" b="1" dirty="0" smtClean="0"/>
            </a:br>
            <a:r>
              <a:rPr lang="ru-RU" dirty="0" smtClean="0"/>
              <a:t>Рисунок будет выглядеть следующим образом:</a:t>
            </a:r>
            <a:br>
              <a:rPr lang="ru-RU" dirty="0" smtClean="0"/>
            </a:br>
            <a:endParaRPr lang="ru-RU" dirty="0"/>
          </a:p>
        </p:txBody>
      </p:sp>
      <p:pic>
        <p:nvPicPr>
          <p:cNvPr id="4" name="Содержимое 3" descr="https://math4-vpr.sdamgia.ru/get_file?id=159"/>
          <p:cNvPicPr>
            <a:picLocks noGrp="1"/>
          </p:cNvPicPr>
          <p:nvPr>
            <p:ph idx="1"/>
          </p:nvPr>
        </p:nvPicPr>
        <p:blipFill>
          <a:blip r:embed="rId2" cstate="print"/>
          <a:srcRect/>
          <a:stretch>
            <a:fillRect/>
          </a:stretch>
        </p:blipFill>
        <p:spPr bwMode="auto">
          <a:xfrm>
            <a:off x="551794" y="1907628"/>
            <a:ext cx="3878317" cy="3720661"/>
          </a:xfrm>
          <a:prstGeom prst="rect">
            <a:avLst/>
          </a:prstGeom>
          <a:noFill/>
          <a:ln w="9525">
            <a:noFill/>
            <a:miter lim="800000"/>
            <a:headEnd/>
            <a:tailEnd/>
          </a:ln>
        </p:spPr>
      </p:pic>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Миша сложил пополам прямоугольный лист бумаги размером 4х6 клеток вдоль отмеченной пунктиром линии, смотри рисунок 1. При этом получился прямоугольник 4х3 клетки, от которого Миша отрезал ножницами два угла вдоль линий, отмеченных пунктиром на рисунке 2. После этого Миша развернул обратно оставшуюся часть листа. Изобрази фигуру, которая получилась у Миши.</a:t>
            </a:r>
            <a:endParaRPr lang="ru-RU" sz="2800" dirty="0"/>
          </a:p>
        </p:txBody>
      </p:sp>
      <p:pic>
        <p:nvPicPr>
          <p:cNvPr id="4" name="Содержимое 3" descr="https://math4-vpr.sdamgia.ru/get_file?id=265"/>
          <p:cNvPicPr>
            <a:picLocks noGrp="1"/>
          </p:cNvPicPr>
          <p:nvPr>
            <p:ph idx="1"/>
          </p:nvPr>
        </p:nvPicPr>
        <p:blipFill>
          <a:blip r:embed="rId2" cstate="email"/>
          <a:srcRect/>
          <a:stretch>
            <a:fillRect/>
          </a:stretch>
        </p:blipFill>
        <p:spPr bwMode="auto">
          <a:xfrm>
            <a:off x="1074683" y="2949438"/>
            <a:ext cx="4114800" cy="1914525"/>
          </a:xfrm>
          <a:prstGeom prst="rect">
            <a:avLst/>
          </a:prstGeom>
          <a:noFill/>
          <a:ln w="9525">
            <a:noFill/>
            <a:miter lim="800000"/>
            <a:headEnd/>
            <a:tailEnd/>
          </a:ln>
        </p:spPr>
      </p:pic>
      <p:sp>
        <p:nvSpPr>
          <p:cNvPr id="5" name="Содержимое 4">
            <a:hlinkClick r:id="rId3" action="ppaction://hlinksldjump"/>
          </p:cNvPr>
          <p:cNvSpPr txBox="1">
            <a:spLocks/>
          </p:cNvSpPr>
          <p:nvPr/>
        </p:nvSpPr>
        <p:spPr>
          <a:xfrm>
            <a:off x="7835462" y="3042746"/>
            <a:ext cx="3518337" cy="3134216"/>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4"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a:t>
            </a:r>
            <a:endParaRPr lang="ru-RU" dirty="0"/>
          </a:p>
        </p:txBody>
      </p:sp>
      <p:pic>
        <p:nvPicPr>
          <p:cNvPr id="4" name="Содержимое 3" descr="https://math4-vpr.sdamgia.ru/get_file?id=267"/>
          <p:cNvPicPr>
            <a:picLocks noGrp="1"/>
          </p:cNvPicPr>
          <p:nvPr>
            <p:ph idx="1"/>
          </p:nvPr>
        </p:nvPicPr>
        <p:blipFill>
          <a:blip r:embed="rId2" cstate="print"/>
          <a:srcRect/>
          <a:stretch>
            <a:fillRect/>
          </a:stretch>
        </p:blipFill>
        <p:spPr bwMode="auto">
          <a:xfrm>
            <a:off x="378372" y="1749973"/>
            <a:ext cx="5084215" cy="2676826"/>
          </a:xfrm>
          <a:prstGeom prst="rect">
            <a:avLst/>
          </a:prstGeom>
          <a:noFill/>
          <a:ln w="9525">
            <a:noFill/>
            <a:miter lim="800000"/>
            <a:headEnd/>
            <a:tailEnd/>
          </a:ln>
        </p:spPr>
      </p:pic>
      <p:sp>
        <p:nvSpPr>
          <p:cNvPr id="6" name="Двойная стрелка влево/вправо 5">
            <a:hlinkClick r:id="" action="ppaction://noaction"/>
          </p:cNvPr>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700" dirty="0" smtClean="0"/>
              <a:t/>
            </a:r>
            <a:br>
              <a:rPr lang="ru-RU" sz="2700" dirty="0" smtClean="0"/>
            </a:br>
            <a:r>
              <a:rPr lang="ru-RU" sz="2700" dirty="0" smtClean="0"/>
              <a:t/>
            </a:r>
            <a:br>
              <a:rPr lang="ru-RU" sz="2700" dirty="0" smtClean="0"/>
            </a:br>
            <a:r>
              <a:rPr lang="ru-RU" sz="2700" dirty="0" smtClean="0"/>
              <a:t/>
            </a:r>
            <a:br>
              <a:rPr lang="ru-RU" sz="2700" dirty="0" smtClean="0"/>
            </a:br>
            <a:r>
              <a:rPr lang="ru-RU" sz="2700" dirty="0" smtClean="0"/>
              <a:t/>
            </a:r>
            <a:br>
              <a:rPr lang="ru-RU" sz="2700" dirty="0" smtClean="0"/>
            </a:br>
            <a:r>
              <a:rPr lang="ru-RU" sz="2700" dirty="0" smtClean="0"/>
              <a:t/>
            </a:r>
            <a:br>
              <a:rPr lang="ru-RU" sz="2700" dirty="0" smtClean="0"/>
            </a:br>
            <a:r>
              <a:rPr lang="ru-RU" sz="2700" dirty="0" smtClean="0"/>
              <a:t>Чтобы изобразить фигуру, которая получится у Миши, сначала «сотрём» те части рисунка 2, которые по условию отрезаются (т. е. части, отсекаемые пунктирными линиями). При этом мы получим фигуру, изображённую на рисунке З. После этого достаточно отобразить фигуру на рисунке 3 симметрично относительно линии сгиба. Получившаяся при этом фигура и будет той фигурой, которая получится у Миши при разворачивании листа, см. рисунок 4.</a:t>
            </a:r>
            <a:r>
              <a:rPr lang="ru-RU" dirty="0" smtClean="0"/>
              <a:t/>
            </a:r>
            <a:br>
              <a:rPr lang="ru-RU" dirty="0" smtClean="0"/>
            </a:br>
            <a:r>
              <a:rPr lang="ru-RU" dirty="0" smtClean="0"/>
              <a:t> </a:t>
            </a:r>
            <a:endParaRPr lang="ru-RU" dirty="0"/>
          </a:p>
        </p:txBody>
      </p:sp>
      <p:pic>
        <p:nvPicPr>
          <p:cNvPr id="4" name="Содержимое 3" descr="https://math4-vpr.sdamgia.ru/get_file?id=267"/>
          <p:cNvPicPr>
            <a:picLocks noGrp="1"/>
          </p:cNvPicPr>
          <p:nvPr>
            <p:ph idx="1"/>
          </p:nvPr>
        </p:nvPicPr>
        <p:blipFill>
          <a:blip r:embed="rId2" cstate="print"/>
          <a:srcRect/>
          <a:stretch>
            <a:fillRect/>
          </a:stretch>
        </p:blipFill>
        <p:spPr bwMode="auto">
          <a:xfrm>
            <a:off x="2412124" y="3339306"/>
            <a:ext cx="5336463" cy="2888073"/>
          </a:xfrm>
          <a:prstGeom prst="rect">
            <a:avLst/>
          </a:prstGeom>
          <a:noFill/>
          <a:ln w="9525">
            <a:noFill/>
            <a:miter lim="800000"/>
            <a:headEnd/>
            <a:tailEnd/>
          </a:ln>
        </p:spPr>
      </p:pic>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№11 Основы пространственного воображения</a:t>
            </a:r>
            <a:endParaRPr lang="ru-RU" dirty="0"/>
          </a:p>
        </p:txBody>
      </p:sp>
      <p:sp>
        <p:nvSpPr>
          <p:cNvPr id="4" name="Прямоугольник 3"/>
          <p:cNvSpPr/>
          <p:nvPr/>
        </p:nvSpPr>
        <p:spPr>
          <a:xfrm>
            <a:off x="1175657" y="2286000"/>
            <a:ext cx="1436914" cy="12017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a:hlinkClick r:id="" action="ppaction://noaction"/>
          </p:cNvPr>
          <p:cNvSpPr/>
          <p:nvPr/>
        </p:nvSpPr>
        <p:spPr>
          <a:xfrm>
            <a:off x="3196046" y="2307771"/>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2</a:t>
            </a:r>
            <a:endParaRPr lang="ru-RU" sz="3200" dirty="0"/>
          </a:p>
        </p:txBody>
      </p:sp>
      <p:sp>
        <p:nvSpPr>
          <p:cNvPr id="8" name="Прямоугольник 7">
            <a:hlinkClick r:id="rId2" action="ppaction://hlinksldjump"/>
          </p:cNvPr>
          <p:cNvSpPr/>
          <p:nvPr/>
        </p:nvSpPr>
        <p:spPr>
          <a:xfrm>
            <a:off x="5320937" y="2342604"/>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3</a:t>
            </a:r>
            <a:endParaRPr lang="ru-RU" sz="3200" dirty="0"/>
          </a:p>
        </p:txBody>
      </p:sp>
      <p:sp>
        <p:nvSpPr>
          <p:cNvPr id="9" name="Прямоугольник 8">
            <a:hlinkClick r:id="rId3" action="ppaction://hlinksldjump"/>
          </p:cNvPr>
          <p:cNvSpPr/>
          <p:nvPr/>
        </p:nvSpPr>
        <p:spPr>
          <a:xfrm>
            <a:off x="7351684" y="2372485"/>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4</a:t>
            </a:r>
            <a:endParaRPr lang="ru-RU" sz="3200" dirty="0"/>
          </a:p>
        </p:txBody>
      </p:sp>
      <p:sp>
        <p:nvSpPr>
          <p:cNvPr id="10" name="Прямоугольник 9">
            <a:hlinkClick r:id="rId4" action="ppaction://hlinksldjump"/>
          </p:cNvPr>
          <p:cNvSpPr/>
          <p:nvPr/>
        </p:nvSpPr>
        <p:spPr>
          <a:xfrm>
            <a:off x="9361714" y="2333897"/>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5</a:t>
            </a:r>
            <a:endParaRPr lang="ru-RU" sz="3200" dirty="0"/>
          </a:p>
        </p:txBody>
      </p:sp>
      <p:sp>
        <p:nvSpPr>
          <p:cNvPr id="11" name="Прямоугольник 10">
            <a:hlinkClick r:id="rId5" action="ppaction://hlinksldjump"/>
          </p:cNvPr>
          <p:cNvSpPr/>
          <p:nvPr/>
        </p:nvSpPr>
        <p:spPr>
          <a:xfrm>
            <a:off x="1149531" y="2286000"/>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smtClean="0"/>
              <a:t>1</a:t>
            </a:r>
            <a:endParaRPr lang="ru-RU" sz="3200" dirty="0"/>
          </a:p>
        </p:txBody>
      </p:sp>
      <p:sp>
        <p:nvSpPr>
          <p:cNvPr id="12" name="Управляющая кнопка: домой 11">
            <a:hlinkClick r:id="rId6" action="ppaction://hlinksldjump" highlightClick="1"/>
          </p:cNvPr>
          <p:cNvSpPr/>
          <p:nvPr/>
        </p:nvSpPr>
        <p:spPr>
          <a:xfrm>
            <a:off x="175364" y="5774499"/>
            <a:ext cx="601250" cy="9144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a:hlinkClick r:id="" action="ppaction://noaction"/>
          </p:cNvPr>
          <p:cNvSpPr/>
          <p:nvPr/>
        </p:nvSpPr>
        <p:spPr>
          <a:xfrm>
            <a:off x="2931090" y="2254685"/>
            <a:ext cx="1891431" cy="1402915"/>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9104811" y="6100354"/>
            <a:ext cx="2821577" cy="5225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hlinkClick r:id="rId6" action="ppaction://hlinksldjump"/>
              </a:rPr>
              <a:t>Содержание</a:t>
            </a:r>
            <a:endParaRPr lang="ru-RU" dirty="0"/>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dirty="0" smtClean="0"/>
              <a:t/>
            </a:r>
            <a:br>
              <a:rPr lang="ru-RU" sz="3100" dirty="0" smtClean="0"/>
            </a:br>
            <a:r>
              <a:rPr lang="ru-RU" sz="3100" dirty="0" smtClean="0"/>
              <a:t>При записи номеров страниц в детской книжке было использовано 177 цифр (страницы нумеруются с первой). Сколько страниц в книжке?</a:t>
            </a:r>
            <a:r>
              <a:rPr lang="ru-RU" dirty="0" smtClean="0"/>
              <a:t/>
            </a:r>
            <a:br>
              <a:rPr lang="ru-RU" dirty="0" smtClean="0"/>
            </a:br>
            <a:r>
              <a:rPr lang="ru-RU" dirty="0" smtClean="0"/>
              <a:t>Запиши решение и ответ.</a:t>
            </a:r>
            <a:endParaRPr lang="ru-RU" dirty="0"/>
          </a:p>
        </p:txBody>
      </p:sp>
      <p:sp>
        <p:nvSpPr>
          <p:cNvPr id="4" name="Содержимое 4"/>
          <p:cNvSpPr txBox="1">
            <a:spLocks noGrp="1"/>
          </p:cNvSpPr>
          <p:nvPr>
            <p:ph idx="1"/>
          </p:nvPr>
        </p:nvSpPr>
        <p:spPr>
          <a:xfrm>
            <a:off x="7015654" y="2554013"/>
            <a:ext cx="4338145" cy="3622949"/>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hlinkClick r:id="rId2" action="ppaction://hlinksldjump"/>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hlinkClick r:id="rId2" action="ppaction://hlinksldjump"/>
            </a:endParaRPr>
          </a:p>
        </p:txBody>
      </p:sp>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93 страницы</a:t>
            </a:r>
            <a:br>
              <a:rPr lang="ru-RU" dirty="0" smtClean="0"/>
            </a:b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a:xfrm>
            <a:off x="838200" y="1825625"/>
            <a:ext cx="6051115" cy="4351338"/>
          </a:xfrm>
        </p:spPr>
        <p:txBody>
          <a:bodyPr/>
          <a:lstStyle/>
          <a:p>
            <a:endParaRPr lang="ru-RU" dirty="0"/>
          </a:p>
        </p:txBody>
      </p:sp>
      <p:sp>
        <p:nvSpPr>
          <p:cNvPr id="7" name="Управляющая кнопка: домой 6">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a:hlinkClick r:id="rId3" action="ppaction://hlinksldjump"/>
          </p:cNvPr>
          <p:cNvSpPr/>
          <p:nvPr/>
        </p:nvSpPr>
        <p:spPr>
          <a:xfrm>
            <a:off x="6789107" y="3444658"/>
            <a:ext cx="4797468" cy="285593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normAutofit fontScale="77500" lnSpcReduction="20000"/>
          </a:bodyPr>
          <a:lstStyle/>
          <a:p>
            <a:r>
              <a:rPr lang="ru-RU" dirty="0" smtClean="0"/>
              <a:t>Решение:</a:t>
            </a:r>
          </a:p>
          <a:p>
            <a:r>
              <a:rPr lang="ru-RU" dirty="0" smtClean="0"/>
              <a:t>Для записи номеров первых девяти страниц требуется девять цифр.</a:t>
            </a:r>
          </a:p>
          <a:p>
            <a:r>
              <a:rPr lang="ru-RU" dirty="0" smtClean="0"/>
              <a:t>С 10-й по 99-ю страницу нумерация двузначная (90 страниц), и требуется: 90 · 2 = 180 цифр.</a:t>
            </a:r>
          </a:p>
          <a:p>
            <a:r>
              <a:rPr lang="ru-RU" dirty="0" smtClean="0"/>
              <a:t>Всего использовали 177 цифр, что меньше 189, а значит, количество страниц в книжке выражается двузначным числом. На страницы с двузначной нумерацией понадобилось: 177 − 9 = 168 цифр.</a:t>
            </a:r>
          </a:p>
          <a:p>
            <a:r>
              <a:rPr lang="ru-RU" dirty="0" smtClean="0"/>
              <a:t>168 : 2 = 84 (страницы с двузначной нумерацией).</a:t>
            </a:r>
          </a:p>
          <a:p>
            <a:r>
              <a:rPr lang="ru-RU" dirty="0" smtClean="0"/>
              <a:t>Итого: 9 + 84 = 93 (страницы в книжке).</a:t>
            </a:r>
          </a:p>
          <a:p>
            <a:pPr>
              <a:buNone/>
            </a:pPr>
            <a:r>
              <a:rPr lang="ru-RU" dirty="0" smtClean="0"/>
              <a:t> </a:t>
            </a:r>
          </a:p>
          <a:p>
            <a:r>
              <a:rPr lang="ru-RU" dirty="0" smtClean="0"/>
              <a:t>Допускается другая последовательность действий и рассуждений, обоснованно приводящая к верному ответу.</a:t>
            </a:r>
          </a:p>
          <a:p>
            <a:r>
              <a:rPr lang="ru-RU" dirty="0" smtClean="0"/>
              <a:t>Ответ: 93 страницы</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В школьном буфете две чашки чая, один пирожок и четыре конфеты стоят 48 руб., а четыре чашки чая, пять пирожков и две конфеты — 66 руб. Сколько рублей заплатил мальчик за покупку одной чашки чая, одного пирожка</a:t>
            </a:r>
            <a:br>
              <a:rPr lang="ru-RU" sz="2800" dirty="0" smtClean="0"/>
            </a:br>
            <a:r>
              <a:rPr lang="ru-RU" sz="2800" dirty="0" smtClean="0"/>
              <a:t>и одной конфеты?</a:t>
            </a:r>
            <a:br>
              <a:rPr lang="ru-RU" sz="2800" dirty="0" smtClean="0"/>
            </a:br>
            <a:r>
              <a:rPr lang="ru-RU" sz="2800" dirty="0" smtClean="0"/>
              <a:t>Запиши решение и ответ.</a:t>
            </a:r>
            <a:br>
              <a:rPr lang="ru-RU" sz="2800" dirty="0" smtClean="0"/>
            </a:br>
            <a:endParaRPr lang="ru-RU" sz="2800" dirty="0"/>
          </a:p>
        </p:txBody>
      </p:sp>
      <p:sp>
        <p:nvSpPr>
          <p:cNvPr id="4" name="Содержимое 4"/>
          <p:cNvSpPr txBox="1">
            <a:spLocks noGrp="1"/>
          </p:cNvSpPr>
          <p:nvPr>
            <p:ph idx="1"/>
          </p:nvPr>
        </p:nvSpPr>
        <p:spPr>
          <a:xfrm>
            <a:off x="7062952" y="2648607"/>
            <a:ext cx="4290848" cy="3528356"/>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hlinkClick r:id="rId2" action="ppaction://hlinksldjump"/>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hlinkClick r:id="rId2" action="ppaction://hlinksldjump"/>
            </a:endParaRPr>
          </a:p>
        </p:txBody>
      </p:sp>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19 рублей</a:t>
            </a:r>
            <a:endParaRPr lang="ru-RU" dirty="0"/>
          </a:p>
        </p:txBody>
      </p:sp>
      <p:sp>
        <p:nvSpPr>
          <p:cNvPr id="5" name="Двойная стрелка влево/вправо 4">
            <a:hlinkClick r:id="rId2" action="ppaction://hlinksldjump"/>
          </p:cNvPr>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a:xfrm>
            <a:off x="838200" y="1825625"/>
            <a:ext cx="6138797" cy="4351338"/>
          </a:xfrm>
        </p:spPr>
        <p:txBody>
          <a:bodyPr/>
          <a:lstStyle/>
          <a:p>
            <a:endParaRPr lang="ru-RU" dirty="0"/>
          </a:p>
        </p:txBody>
      </p:sp>
      <p:sp>
        <p:nvSpPr>
          <p:cNvPr id="7" name="Управляющая кнопка: домой 6">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Правильный ответ  432</a:t>
            </a:r>
            <a:endParaRPr lang="ru-RU" dirty="0"/>
          </a:p>
        </p:txBody>
      </p:sp>
      <p:sp>
        <p:nvSpPr>
          <p:cNvPr id="4" name="Двойная стрелка влево/вправо 3"/>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dirty="0"/>
          </a:p>
        </p:txBody>
      </p:sp>
      <p:sp>
        <p:nvSpPr>
          <p:cNvPr id="5" name="Прямоугольник 4">
            <a:hlinkClick r:id="rId2" action="ppaction://hlinksldjump"/>
          </p:cNvPr>
          <p:cNvSpPr/>
          <p:nvPr/>
        </p:nvSpPr>
        <p:spPr>
          <a:xfrm>
            <a:off x="6626268" y="3281819"/>
            <a:ext cx="5060516" cy="3231715"/>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Управляющая кнопка: домой 6">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normAutofit fontScale="77500" lnSpcReduction="20000"/>
          </a:bodyPr>
          <a:lstStyle/>
          <a:p>
            <a:r>
              <a:rPr lang="ru-RU" dirty="0" smtClean="0"/>
              <a:t>Решение:</a:t>
            </a:r>
          </a:p>
          <a:p>
            <a:r>
              <a:rPr lang="ru-RU" dirty="0" smtClean="0"/>
              <a:t>1) 66 + 48 = 114 (руб.) — всего денег</a:t>
            </a:r>
          </a:p>
          <a:p>
            <a:r>
              <a:rPr lang="ru-RU" dirty="0" smtClean="0"/>
              <a:t>2) 2 + 4 = 6 (шт.) — всего чашек чая.</a:t>
            </a:r>
          </a:p>
          <a:p>
            <a:r>
              <a:rPr lang="ru-RU" dirty="0" smtClean="0"/>
              <a:t>3) 5 + 1 = 6 (шт.) — всего пирожков.</a:t>
            </a:r>
          </a:p>
          <a:p>
            <a:r>
              <a:rPr lang="ru-RU" dirty="0" smtClean="0"/>
              <a:t>4) 4+2 = 6 (шт.) — всего конфет.</a:t>
            </a:r>
          </a:p>
          <a:p>
            <a:r>
              <a:rPr lang="ru-RU" dirty="0" smtClean="0"/>
              <a:t>5) 114:6 = 19 (руб.) заплатил мальчик</a:t>
            </a:r>
          </a:p>
          <a:p>
            <a:r>
              <a:rPr lang="ru-RU" dirty="0" smtClean="0"/>
              <a:t>19 рублей мальчик заплатил за 1 чашку чая, 1 пирожок и 1 конфету.</a:t>
            </a:r>
          </a:p>
          <a:p>
            <a:pPr>
              <a:buNone/>
            </a:pPr>
            <a:r>
              <a:rPr lang="ru-RU" dirty="0" smtClean="0"/>
              <a:t> </a:t>
            </a:r>
          </a:p>
          <a:p>
            <a:pPr>
              <a:buNone/>
            </a:pPr>
            <a:r>
              <a:rPr lang="ru-RU" dirty="0" smtClean="0"/>
              <a:t> </a:t>
            </a:r>
          </a:p>
          <a:p>
            <a:r>
              <a:rPr lang="ru-RU" dirty="0" smtClean="0"/>
              <a:t>Допускается другая последовательность действий и рассуждений, обоснованно приводящая к верному ответу.</a:t>
            </a:r>
          </a:p>
          <a:p>
            <a:r>
              <a:rPr lang="ru-RU" dirty="0" smtClean="0"/>
              <a:t>Ответ: 19 рублей</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endParaRPr lang="ru-RU" dirty="0"/>
          </a:p>
        </p:txBody>
      </p:sp>
      <p:sp>
        <p:nvSpPr>
          <p:cNvPr id="3" name="Содержимое 2"/>
          <p:cNvSpPr>
            <a:spLocks noGrp="1"/>
          </p:cNvSpPr>
          <p:nvPr>
            <p:ph idx="1"/>
          </p:nvPr>
        </p:nvSpPr>
        <p:spPr/>
        <p:txBody>
          <a:bodyPr/>
          <a:lstStyle/>
          <a:p>
            <a:r>
              <a:rPr lang="ru-RU" dirty="0" smtClean="0"/>
              <a:t>Куртка на 700 руб. дешевле, чем пять шапок, но на 200 руб. дороже, чем две шапки. Сколько стоит шапка?</a:t>
            </a:r>
          </a:p>
          <a:p>
            <a:r>
              <a:rPr lang="ru-RU" dirty="0" smtClean="0"/>
              <a:t>Запиши решение и ответ.</a:t>
            </a:r>
            <a:endParaRPr lang="ru-RU" dirty="0"/>
          </a:p>
        </p:txBody>
      </p:sp>
      <p:sp>
        <p:nvSpPr>
          <p:cNvPr id="4" name="Содержимое 4">
            <a:hlinkClick r:id="rId2" action="ppaction://hlinksldjump"/>
          </p:cNvPr>
          <p:cNvSpPr txBox="1">
            <a:spLocks/>
          </p:cNvSpPr>
          <p:nvPr/>
        </p:nvSpPr>
        <p:spPr>
          <a:xfrm>
            <a:off x="7535917" y="2963916"/>
            <a:ext cx="3817882" cy="3213045"/>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Ответ:300 рублей</a:t>
            </a:r>
            <a:br>
              <a:rPr lang="ru-RU" dirty="0" smtClean="0"/>
            </a:b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dirty="0"/>
          </a:p>
        </p:txBody>
      </p:sp>
      <p:sp>
        <p:nvSpPr>
          <p:cNvPr id="7" name="Управляющая кнопка: домой 6">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a:hlinkClick r:id="rId3" action="ppaction://hlinksldjump"/>
          </p:cNvPr>
          <p:cNvSpPr/>
          <p:nvPr/>
        </p:nvSpPr>
        <p:spPr>
          <a:xfrm>
            <a:off x="7227518" y="3494762"/>
            <a:ext cx="4296427" cy="3093928"/>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9373" y="365125"/>
            <a:ext cx="10515600" cy="1325563"/>
          </a:xfrm>
        </p:spPr>
        <p:txBody>
          <a:bodyPr/>
          <a:lstStyle/>
          <a:p>
            <a:r>
              <a:rPr lang="ru-RU" b="1" dirty="0" smtClean="0"/>
              <a:t>Пояснение.</a:t>
            </a:r>
            <a:endParaRPr lang="ru-RU" dirty="0"/>
          </a:p>
        </p:txBody>
      </p:sp>
      <p:sp>
        <p:nvSpPr>
          <p:cNvPr id="3" name="Содержимое 2"/>
          <p:cNvSpPr>
            <a:spLocks noGrp="1"/>
          </p:cNvSpPr>
          <p:nvPr>
            <p:ph idx="1"/>
          </p:nvPr>
        </p:nvSpPr>
        <p:spPr/>
        <p:txBody>
          <a:bodyPr>
            <a:normAutofit fontScale="62500" lnSpcReduction="20000"/>
          </a:bodyPr>
          <a:lstStyle/>
          <a:p>
            <a:pPr>
              <a:buNone/>
            </a:pPr>
            <a:r>
              <a:rPr lang="ru-RU" dirty="0" smtClean="0"/>
              <a:t>Решение:</a:t>
            </a:r>
          </a:p>
          <a:p>
            <a:pPr>
              <a:buNone/>
            </a:pPr>
            <a:r>
              <a:rPr lang="ru-RU" dirty="0" smtClean="0"/>
              <a:t>Обозначим стоимость одной шапки за </a:t>
            </a:r>
            <a:r>
              <a:rPr lang="ru-RU" dirty="0" err="1" smtClean="0"/>
              <a:t>x</a:t>
            </a:r>
            <a:r>
              <a:rPr lang="ru-RU" dirty="0" smtClean="0"/>
              <a:t> (руб.). Тогда 5 шапок стоят 5x. 5x − 700 — стоимость куртки.</a:t>
            </a:r>
          </a:p>
          <a:p>
            <a:pPr>
              <a:buNone/>
            </a:pPr>
            <a:r>
              <a:rPr lang="ru-RU" dirty="0" smtClean="0"/>
              <a:t>Во втором случае мы получим стоимость куртки следующим образом: 2x + 200.</a:t>
            </a:r>
          </a:p>
          <a:p>
            <a:pPr>
              <a:buNone/>
            </a:pPr>
            <a:r>
              <a:rPr lang="ru-RU" dirty="0" smtClean="0"/>
              <a:t> </a:t>
            </a:r>
          </a:p>
          <a:p>
            <a:pPr>
              <a:buNone/>
            </a:pPr>
            <a:r>
              <a:rPr lang="ru-RU" dirty="0" smtClean="0"/>
              <a:t> Составим уравнение:</a:t>
            </a:r>
          </a:p>
          <a:p>
            <a:pPr>
              <a:buNone/>
            </a:pPr>
            <a:r>
              <a:rPr lang="ru-RU" dirty="0" smtClean="0"/>
              <a:t>2х + 200 = 5х − 700</a:t>
            </a:r>
          </a:p>
          <a:p>
            <a:pPr>
              <a:buNone/>
            </a:pPr>
            <a:r>
              <a:rPr lang="ru-RU" dirty="0" smtClean="0"/>
              <a:t>5х − 2х = 200 + 700</a:t>
            </a:r>
          </a:p>
          <a:p>
            <a:pPr>
              <a:buNone/>
            </a:pPr>
            <a:r>
              <a:rPr lang="ru-RU" dirty="0" smtClean="0"/>
              <a:t>3х = 900</a:t>
            </a:r>
          </a:p>
          <a:p>
            <a:pPr>
              <a:buNone/>
            </a:pPr>
            <a:r>
              <a:rPr lang="ru-RU" dirty="0" smtClean="0"/>
              <a:t>Итого: </a:t>
            </a:r>
            <a:r>
              <a:rPr lang="ru-RU" dirty="0" err="1" smtClean="0"/>
              <a:t>х</a:t>
            </a:r>
            <a:r>
              <a:rPr lang="ru-RU" dirty="0" smtClean="0"/>
              <a:t> = 300 (руб.) — стоит одна шапка</a:t>
            </a:r>
          </a:p>
          <a:p>
            <a:pPr>
              <a:buNone/>
            </a:pPr>
            <a:r>
              <a:rPr lang="ru-RU" dirty="0" smtClean="0"/>
              <a:t> </a:t>
            </a:r>
          </a:p>
          <a:p>
            <a:pPr>
              <a:buNone/>
            </a:pPr>
            <a:r>
              <a:rPr lang="ru-RU" dirty="0" smtClean="0"/>
              <a:t>Допускается другая последовательность действий и рассуждений, обоснованно приводящая к верному ответу.</a:t>
            </a:r>
          </a:p>
          <a:p>
            <a:pPr>
              <a:buNone/>
            </a:pPr>
            <a:r>
              <a:rPr lang="ru-RU" dirty="0" smtClean="0"/>
              <a:t>Ответ: 300 рублей</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200" dirty="0" smtClean="0"/>
              <a:t/>
            </a:r>
            <a:br>
              <a:rPr lang="ru-RU" sz="3200" dirty="0" smtClean="0"/>
            </a:br>
            <a:r>
              <a:rPr lang="ru-RU" sz="3200" dirty="0" smtClean="0"/>
              <a:t/>
            </a:r>
            <a:br>
              <a:rPr lang="ru-RU" sz="3200" dirty="0" smtClean="0"/>
            </a:br>
            <a:r>
              <a:rPr lang="ru-RU" sz="3200" dirty="0" smtClean="0"/>
              <a:t/>
            </a:r>
            <a:br>
              <a:rPr lang="ru-RU" sz="3200" dirty="0" smtClean="0"/>
            </a:br>
            <a:r>
              <a:rPr lang="ru-RU" sz="3200" dirty="0" smtClean="0"/>
              <a:t>На кухне у бабушки в вазочке лежало 25 конфет. В течении дня её внучки Даша, Марина и внук Витя съели все эти конфеты. Причём Даша съела конфет в два раза больше, чем Марина, а Витя съел конфет больше, чем </a:t>
            </a:r>
            <a:r>
              <a:rPr lang="ru-RU" sz="3200" dirty="0" err="1" smtClean="0"/>
              <a:t>Maрина</a:t>
            </a:r>
            <a:r>
              <a:rPr lang="ru-RU" sz="3200" dirty="0" smtClean="0"/>
              <a:t>, но меньше, чем Даша. Сколько конфет съел Витя?</a:t>
            </a:r>
            <a:endParaRPr lang="ru-RU" sz="3200" dirty="0"/>
          </a:p>
        </p:txBody>
      </p:sp>
      <p:sp>
        <p:nvSpPr>
          <p:cNvPr id="4" name="Содержимое 4"/>
          <p:cNvSpPr txBox="1">
            <a:spLocks noGrp="1"/>
          </p:cNvSpPr>
          <p:nvPr>
            <p:ph idx="1"/>
          </p:nvPr>
        </p:nvSpPr>
        <p:spPr>
          <a:xfrm>
            <a:off x="7141778" y="2853559"/>
            <a:ext cx="4212021" cy="3323404"/>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hlinkClick r:id="" action="ppaction://noaction"/>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hlinkClick r:id="" action="ppaction://noaction"/>
            </a:endParaRPr>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Ответ: Марина съела 6 конфет, Даша 12 конфет, </a:t>
            </a:r>
            <a:r>
              <a:rPr lang="ru-RU" dirty="0" err="1" smtClean="0"/>
              <a:t>a</a:t>
            </a:r>
            <a:r>
              <a:rPr lang="ru-RU" dirty="0" smtClean="0"/>
              <a:t> Витя 7 конфет.</a:t>
            </a:r>
            <a:br>
              <a:rPr lang="ru-RU" dirty="0" smtClean="0"/>
            </a:b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dirty="0"/>
          </a:p>
        </p:txBody>
      </p:sp>
      <p:sp>
        <p:nvSpPr>
          <p:cNvPr id="7" name="Управляющая кнопка: домой 6">
            <a:hlinkClick r:id="rId2" action="ppaction://hlinksldjump" highlightClick="1"/>
          </p:cNvPr>
          <p:cNvSpPr/>
          <p:nvPr/>
        </p:nvSpPr>
        <p:spPr>
          <a:xfrm>
            <a:off x="237995" y="5834445"/>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a:hlinkClick r:id="rId3" action="ppaction://hlinksldjump"/>
          </p:cNvPr>
          <p:cNvSpPr/>
          <p:nvPr/>
        </p:nvSpPr>
        <p:spPr>
          <a:xfrm>
            <a:off x="7240044" y="3657600"/>
            <a:ext cx="4246323" cy="2981195"/>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normAutofit fontScale="85000" lnSpcReduction="20000"/>
          </a:bodyPr>
          <a:lstStyle/>
          <a:p>
            <a:r>
              <a:rPr lang="ru-RU" dirty="0" smtClean="0"/>
              <a:t>1) Если Марина съела не больше 5 конфет, то Даша съела не больше 5 · 2 = 10 конфет. Тогда на долю Вити осталось не меньше, чем 25 − 5 − 10 = 10 конфет. Но это противоречит условию «Витя съел конфет меньше, чем Даша». Значит, наше предположение неверно, и Марина съела больше 5 конфет.</a:t>
            </a:r>
          </a:p>
          <a:p>
            <a:r>
              <a:rPr lang="ru-RU" dirty="0" smtClean="0"/>
              <a:t>2) Допустим, Марина съела 6 конфет, тогда Даша съела 12 конфет, а Вите досталось 25 − 6 − 12 = 7 конфет. При этом все условия задачи будут выполнены.</a:t>
            </a:r>
          </a:p>
          <a:p>
            <a:r>
              <a:rPr lang="ru-RU" dirty="0" smtClean="0"/>
              <a:t>3) Если же Марина съела бы 7 конфет (или больше), тогда Даша съела бы 14 конфет (или больше), а Вите досталось бы 25 − 7 − 14 = 4 конфеты (или меньше). Но это противоречит условию «Витя съел конфет больше, чем Марина»</a:t>
            </a:r>
          </a:p>
          <a:p>
            <a:r>
              <a:rPr lang="ru-RU" dirty="0" smtClean="0"/>
              <a:t>4) Рассмотрев все случаи, приходим к выводу, что единственным возможным вариантом является тот, при котором</a:t>
            </a:r>
          </a:p>
          <a:p>
            <a:r>
              <a:rPr lang="ru-RU" dirty="0" smtClean="0"/>
              <a:t>Марина съела 6 конфет, Даша 12 конфет, </a:t>
            </a:r>
            <a:r>
              <a:rPr lang="ru-RU" dirty="0" err="1" smtClean="0"/>
              <a:t>a</a:t>
            </a:r>
            <a:r>
              <a:rPr lang="ru-RU" dirty="0" smtClean="0"/>
              <a:t> Витя 7 конфет.</a:t>
            </a:r>
          </a:p>
          <a:p>
            <a:endParaRPr lang="ru-RU" dirty="0"/>
          </a:p>
        </p:txBody>
      </p:sp>
      <p:sp>
        <p:nvSpPr>
          <p:cNvPr id="4" name="Управляющая кнопка: домой 3">
            <a:hlinkClick r:id="rId2" action="ppaction://hlinksldjump" highlightClick="1"/>
          </p:cNvPr>
          <p:cNvSpPr/>
          <p:nvPr/>
        </p:nvSpPr>
        <p:spPr>
          <a:xfrm>
            <a:off x="237995" y="5847507"/>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
            </a:r>
            <a:br>
              <a:rPr lang="ru-RU" sz="2800" dirty="0" smtClean="0"/>
            </a:br>
            <a:r>
              <a:rPr lang="ru-RU" sz="2800" dirty="0" smtClean="0"/>
              <a:t>В викторине для школьников по краеведению принимали участие команды нескольких школ. Всего было задано 20 вопросов. За правильный ответ команде начисляли 2 очка, а за неправильный снимали 1 очко (если команда совсем не давала ответ на вопрос, то очки не начисляли и не снимали). Команда Лицея №1 отвечала на все вопросы без исключения и по итогу викторины набрала 25 очков. Сколько раз команда Лицея №1 давала неверный ответ на вопрос?</a:t>
            </a:r>
            <a:endParaRPr lang="ru-RU" sz="2800" dirty="0"/>
          </a:p>
        </p:txBody>
      </p:sp>
      <p:sp>
        <p:nvSpPr>
          <p:cNvPr id="4" name="Содержимое 4"/>
          <p:cNvSpPr txBox="1">
            <a:spLocks noGrp="1"/>
          </p:cNvSpPr>
          <p:nvPr>
            <p:ph idx="1"/>
          </p:nvPr>
        </p:nvSpPr>
        <p:spPr>
          <a:xfrm>
            <a:off x="7551683" y="3168869"/>
            <a:ext cx="3802116" cy="3008094"/>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hlinkClick r:id="rId2" action="ppaction://hlinksldjump"/>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hlinkClick r:id="rId2" action="ppaction://hlinksldjump"/>
            </a:endParaRPr>
          </a:p>
        </p:txBody>
      </p:sp>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5.</a:t>
            </a:r>
            <a:br>
              <a:rPr lang="ru-RU" dirty="0" smtClean="0"/>
            </a:b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dirty="0"/>
          </a:p>
        </p:txBody>
      </p:sp>
      <p:sp>
        <p:nvSpPr>
          <p:cNvPr id="7" name="Управляющая кнопка: домой 6">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a:hlinkClick r:id="rId3" action="ppaction://hlinksldjump"/>
          </p:cNvPr>
          <p:cNvSpPr/>
          <p:nvPr/>
        </p:nvSpPr>
        <p:spPr>
          <a:xfrm>
            <a:off x="6939419" y="3507288"/>
            <a:ext cx="4546948" cy="288098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Решение: Если бы школьники все время правильно отвечали, то команда набрала бы 20 · 2 = 40 (очков). Но очков в итоге 25. Следовательно, школьники ответили на 15 вопросов верно, т. к. 15 · 2 = 30 (очков), и на 5 вопросов неправильно, т. к. 30 - 5 · 1 = 25.</a:t>
            </a:r>
          </a:p>
          <a:p>
            <a:pPr>
              <a:buNone/>
            </a:pPr>
            <a:r>
              <a:rPr lang="ru-RU" dirty="0" smtClean="0"/>
              <a:t> </a:t>
            </a:r>
          </a:p>
          <a:p>
            <a:r>
              <a:rPr lang="ru-RU" dirty="0" smtClean="0"/>
              <a:t>Ответ: 5.</a:t>
            </a:r>
          </a:p>
          <a:p>
            <a:endParaRPr lang="ru-RU" dirty="0"/>
          </a:p>
        </p:txBody>
      </p:sp>
      <p:sp>
        <p:nvSpPr>
          <p:cNvPr id="4" name="Управляющая кнопка: домой 3">
            <a:hlinkClick r:id="rId2" action="ppaction://hlinksldjump" highlightClick="1"/>
          </p:cNvPr>
          <p:cNvSpPr/>
          <p:nvPr/>
        </p:nvSpPr>
        <p:spPr>
          <a:xfrm>
            <a:off x="275573" y="5887233"/>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Фото из учебника математика 3 класс</a:t>
            </a:r>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074" name="Picture 2"/>
          <p:cNvPicPr>
            <a:picLocks noGrp="1" noChangeAspect="1" noChangeArrowheads="1"/>
          </p:cNvPicPr>
          <p:nvPr>
            <p:ph idx="1"/>
          </p:nvPr>
        </p:nvPicPr>
        <p:blipFill>
          <a:blip r:embed="rId3" cstate="email"/>
          <a:srcRect/>
          <a:stretch>
            <a:fillRect/>
          </a:stretch>
        </p:blipFill>
        <p:spPr bwMode="auto">
          <a:xfrm>
            <a:off x="3195108" y="1825625"/>
            <a:ext cx="5801784" cy="4351338"/>
          </a:xfrm>
          <a:prstGeom prst="rect">
            <a:avLst/>
          </a:prstGeom>
          <a:noFill/>
          <a:ln w="9525">
            <a:noFill/>
            <a:miter lim="800000"/>
            <a:headEnd/>
            <a:tailEnd/>
          </a:ln>
          <a:effectLst/>
        </p:spPr>
      </p:pic>
    </p:spTree>
  </p:cSld>
  <p:clrMapOvr>
    <a:masterClrMapping/>
  </p:clrMapOvr>
  <p:transition advClick="0"/>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12290" name="Picture 2" descr="https://img.gifamerica.com/838110cebed5321f5023587460c85b33_credit-tumblr-university-gif-hunt_500-281.gif"/>
          <p:cNvPicPr>
            <a:picLocks noGrp="1" noChangeAspect="1" noChangeArrowheads="1" noCrop="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6096"/>
            <a:ext cx="12192000" cy="685190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5207885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математика.jpg">
            <a:hlinkClick r:id="rId2" action="ppaction://hlinksldjump"/>
          </p:cNvPr>
          <p:cNvPicPr>
            <a:picLocks noGrp="1" noChangeAspect="1"/>
          </p:cNvPicPr>
          <p:nvPr>
            <p:ph idx="1"/>
          </p:nvPr>
        </p:nvPicPr>
        <p:blipFill>
          <a:blip r:embed="rId3" cstate="print"/>
          <a:stretch>
            <a:fillRect/>
          </a:stretch>
        </p:blipFill>
        <p:spPr>
          <a:xfrm>
            <a:off x="1007301" y="981737"/>
            <a:ext cx="3844230" cy="4805287"/>
          </a:xfrm>
        </p:spPr>
      </p:pic>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№2 </a:t>
            </a:r>
            <a:br>
              <a:rPr lang="ru-RU" dirty="0" smtClean="0"/>
            </a:br>
            <a:r>
              <a:rPr lang="ru-RU" dirty="0" smtClean="0"/>
              <a:t>Арифметические действия с числами </a:t>
            </a:r>
            <a:endParaRPr lang="ru-RU" dirty="0"/>
          </a:p>
        </p:txBody>
      </p:sp>
      <p:sp>
        <p:nvSpPr>
          <p:cNvPr id="4" name="Прямоугольник 3"/>
          <p:cNvSpPr/>
          <p:nvPr/>
        </p:nvSpPr>
        <p:spPr>
          <a:xfrm>
            <a:off x="1175657" y="2286000"/>
            <a:ext cx="1436914" cy="12017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a:hlinkClick r:id="rId2" action="ppaction://hlinksldjump"/>
          </p:cNvPr>
          <p:cNvSpPr/>
          <p:nvPr/>
        </p:nvSpPr>
        <p:spPr>
          <a:xfrm>
            <a:off x="3196046" y="2307771"/>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solidFill>
                  <a:schemeClr val="tx1"/>
                </a:solidFill>
              </a:rPr>
              <a:t>2</a:t>
            </a:r>
            <a:endParaRPr lang="ru-RU" sz="2800" b="1" dirty="0">
              <a:solidFill>
                <a:schemeClr val="tx1"/>
              </a:solidFill>
            </a:endParaRPr>
          </a:p>
        </p:txBody>
      </p:sp>
      <p:sp>
        <p:nvSpPr>
          <p:cNvPr id="8" name="Прямоугольник 7">
            <a:hlinkClick r:id="rId3" action="ppaction://hlinksldjump"/>
          </p:cNvPr>
          <p:cNvSpPr/>
          <p:nvPr/>
        </p:nvSpPr>
        <p:spPr>
          <a:xfrm>
            <a:off x="5320937" y="2342604"/>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solidFill>
                  <a:schemeClr val="tx1"/>
                </a:solidFill>
              </a:rPr>
              <a:t>3</a:t>
            </a:r>
            <a:endParaRPr lang="ru-RU" sz="2800" b="1" dirty="0">
              <a:solidFill>
                <a:schemeClr val="tx1"/>
              </a:solidFill>
            </a:endParaRPr>
          </a:p>
        </p:txBody>
      </p:sp>
      <p:sp>
        <p:nvSpPr>
          <p:cNvPr id="9" name="Прямоугольник 8">
            <a:hlinkClick r:id="rId4" action="ppaction://hlinksldjump"/>
          </p:cNvPr>
          <p:cNvSpPr/>
          <p:nvPr/>
        </p:nvSpPr>
        <p:spPr>
          <a:xfrm>
            <a:off x="7367450" y="2390502"/>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solidFill>
                  <a:schemeClr val="tx1"/>
                </a:solidFill>
              </a:rPr>
              <a:t>4</a:t>
            </a:r>
            <a:endParaRPr lang="ru-RU" sz="2800" b="1" dirty="0">
              <a:solidFill>
                <a:schemeClr val="tx1"/>
              </a:solidFill>
            </a:endParaRPr>
          </a:p>
        </p:txBody>
      </p:sp>
      <p:sp>
        <p:nvSpPr>
          <p:cNvPr id="10" name="Прямоугольник 9">
            <a:hlinkClick r:id="rId5" action="ppaction://hlinksldjump"/>
          </p:cNvPr>
          <p:cNvSpPr/>
          <p:nvPr/>
        </p:nvSpPr>
        <p:spPr>
          <a:xfrm>
            <a:off x="9374777" y="2399212"/>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solidFill>
                  <a:schemeClr val="tx1"/>
                </a:solidFill>
              </a:rPr>
              <a:t>5</a:t>
            </a:r>
            <a:endParaRPr lang="ru-RU" sz="2800" b="1" dirty="0">
              <a:solidFill>
                <a:schemeClr val="tx1"/>
              </a:solidFill>
            </a:endParaRPr>
          </a:p>
        </p:txBody>
      </p:sp>
      <p:sp>
        <p:nvSpPr>
          <p:cNvPr id="11" name="Прямоугольник 10">
            <a:hlinkClick r:id="rId6" action="ppaction://hlinksldjump"/>
          </p:cNvPr>
          <p:cNvSpPr/>
          <p:nvPr/>
        </p:nvSpPr>
        <p:spPr>
          <a:xfrm>
            <a:off x="1149531" y="2286000"/>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solidFill>
                  <a:schemeClr val="tx1"/>
                </a:solidFill>
              </a:rPr>
              <a:t>1</a:t>
            </a:r>
            <a:endParaRPr lang="ru-RU" sz="2800" b="1" dirty="0">
              <a:solidFill>
                <a:schemeClr val="tx1"/>
              </a:solidFill>
            </a:endParaRPr>
          </a:p>
        </p:txBody>
      </p:sp>
      <p:sp>
        <p:nvSpPr>
          <p:cNvPr id="12" name="Прямоугольник 11">
            <a:hlinkClick r:id="rId7" action="ppaction://hlinksldjump"/>
          </p:cNvPr>
          <p:cNvSpPr/>
          <p:nvPr/>
        </p:nvSpPr>
        <p:spPr>
          <a:xfrm>
            <a:off x="0" y="5649238"/>
            <a:ext cx="926926" cy="120876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Управляющая кнопка: домой 12">
            <a:hlinkClick r:id="rId7" action="ppaction://hlinksldjump" highlightClick="1"/>
          </p:cNvPr>
          <p:cNvSpPr/>
          <p:nvPr/>
        </p:nvSpPr>
        <p:spPr>
          <a:xfrm>
            <a:off x="175364" y="5774499"/>
            <a:ext cx="601250" cy="9144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9104811" y="6100354"/>
            <a:ext cx="2821577" cy="5225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hlinkClick r:id="rId7" action="ppaction://hlinksldjump"/>
              </a:rPr>
              <a:t>Содержание</a:t>
            </a:r>
            <a:endParaRPr lang="ru-RU" dirty="0"/>
          </a:p>
        </p:txBody>
      </p:sp>
    </p:spTree>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Найди значение выражения (21 + 16) · 2 + 5.</a:t>
            </a:r>
            <a:endParaRPr lang="ru-RU" sz="3600" dirty="0"/>
          </a:p>
        </p:txBody>
      </p:sp>
      <p:sp>
        <p:nvSpPr>
          <p:cNvPr id="5" name="Содержимое 4"/>
          <p:cNvSpPr>
            <a:spLocks noGrp="1"/>
          </p:cNvSpPr>
          <p:nvPr>
            <p:ph idx="1"/>
          </p:nvPr>
        </p:nvSpPr>
        <p:spPr>
          <a:xfrm>
            <a:off x="7425559" y="2995448"/>
            <a:ext cx="3928240" cy="3181514"/>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ru-RU" sz="2800" dirty="0" smtClean="0">
                <a:solidFill>
                  <a:schemeClr val="tx1"/>
                </a:solidFill>
                <a:hlinkClick r:id="rId2" action="ppaction://hlinksldjump"/>
              </a:rPr>
              <a:t>ответ</a:t>
            </a:r>
            <a:endParaRPr lang="ru-RU" sz="2800" dirty="0">
              <a:solidFill>
                <a:schemeClr val="tx1"/>
              </a:solidFill>
              <a:hlinkClick r:id="rId2" action="ppaction://hlinksldjump"/>
            </a:endParaRPr>
          </a:p>
        </p:txBody>
      </p:sp>
      <p:sp>
        <p:nvSpPr>
          <p:cNvPr id="4" name="Управляющая кнопка: домой 3">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Правильный ответ 79</a:t>
            </a:r>
            <a:endParaRPr lang="ru-RU" dirty="0"/>
          </a:p>
        </p:txBody>
      </p:sp>
      <p:sp>
        <p:nvSpPr>
          <p:cNvPr id="5" name="Содержимое 4"/>
          <p:cNvSpPr>
            <a:spLocks noGrp="1"/>
          </p:cNvSpPr>
          <p:nvPr>
            <p:ph idx="1"/>
          </p:nvPr>
        </p:nvSpPr>
        <p:spPr>
          <a:xfrm>
            <a:off x="6984124" y="3767959"/>
            <a:ext cx="4369676" cy="2409004"/>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hlinkClick r:id="rId2" action="ppaction://hlinksldjump"/>
              </a:rPr>
              <a:t>пояснение</a:t>
            </a:r>
            <a:endParaRPr lang="ru-RU" sz="4000" b="1" dirty="0">
              <a:solidFill>
                <a:schemeClr val="tx1"/>
              </a:solidFill>
              <a:hlinkClick r:id="rId2" action="ppaction://hlinksldjump"/>
            </a:endParaRPr>
          </a:p>
        </p:txBody>
      </p:sp>
      <p:sp>
        <p:nvSpPr>
          <p:cNvPr id="4" name="Управляющая кнопка: домой 3">
            <a:hlinkClick r:id="rId3" action="ppaction://hlinksldjump" highlightClick="1"/>
          </p:cNvPr>
          <p:cNvSpPr/>
          <p:nvPr/>
        </p:nvSpPr>
        <p:spPr>
          <a:xfrm>
            <a:off x="200417"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(21 + 16) · 2 + 5 = 79</a:t>
            </a:r>
            <a:endParaRPr lang="ru-RU" dirty="0"/>
          </a:p>
        </p:txBody>
      </p:sp>
      <p:sp>
        <p:nvSpPr>
          <p:cNvPr id="3" name="Содержимое 2"/>
          <p:cNvSpPr>
            <a:spLocks noGrp="1"/>
          </p:cNvSpPr>
          <p:nvPr>
            <p:ph idx="1"/>
          </p:nvPr>
        </p:nvSpPr>
        <p:spPr/>
        <p:txBody>
          <a:bodyPr/>
          <a:lstStyle/>
          <a:p>
            <a:r>
              <a:rPr lang="ru-RU" dirty="0" smtClean="0"/>
              <a:t>1) 21 + 16 = 37</a:t>
            </a:r>
          </a:p>
          <a:p>
            <a:r>
              <a:rPr lang="ru-RU" dirty="0" smtClean="0"/>
              <a:t>2)37  · 2 = 74</a:t>
            </a:r>
          </a:p>
          <a:p>
            <a:r>
              <a:rPr lang="ru-RU" dirty="0" smtClean="0"/>
              <a:t>3) 74+5 = 79</a:t>
            </a:r>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Найди значение выражения 810 : (90 : 3) · 4</a:t>
            </a:r>
            <a:endParaRPr lang="ru-RU" sz="3600" dirty="0"/>
          </a:p>
        </p:txBody>
      </p:sp>
      <p:sp>
        <p:nvSpPr>
          <p:cNvPr id="5" name="Содержимое 4"/>
          <p:cNvSpPr>
            <a:spLocks noGrp="1"/>
          </p:cNvSpPr>
          <p:nvPr>
            <p:ph idx="1"/>
          </p:nvPr>
        </p:nvSpPr>
        <p:spPr>
          <a:xfrm>
            <a:off x="7315200" y="3121571"/>
            <a:ext cx="4038600" cy="305539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ru-RU" sz="2800" dirty="0" smtClean="0">
                <a:solidFill>
                  <a:schemeClr val="tx1"/>
                </a:solidFill>
                <a:hlinkClick r:id="rId2" action="ppaction://hlinksldjump"/>
              </a:rPr>
              <a:t>ответ</a:t>
            </a:r>
            <a:endParaRPr lang="ru-RU" sz="2800" dirty="0">
              <a:solidFill>
                <a:schemeClr val="tx1"/>
              </a:solidFill>
              <a:hlinkClick r:id="rId2" action="ppaction://hlinksldjump"/>
            </a:endParaRPr>
          </a:p>
        </p:txBody>
      </p:sp>
      <p:sp>
        <p:nvSpPr>
          <p:cNvPr id="4" name="Управляющая кнопка: домой 3">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Правильный ответ 108</a:t>
            </a:r>
            <a:endParaRPr lang="ru-RU" dirty="0"/>
          </a:p>
        </p:txBody>
      </p:sp>
      <p:sp>
        <p:nvSpPr>
          <p:cNvPr id="4" name="Двойная стрелка влево/вправо 3"/>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a:hlinkClick r:id="rId3" action="ppaction://hlinksldjump"/>
          </p:cNvPr>
          <p:cNvSpPr/>
          <p:nvPr/>
        </p:nvSpPr>
        <p:spPr>
          <a:xfrm>
            <a:off x="6237962" y="3306871"/>
            <a:ext cx="5398717" cy="2956143"/>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фото 810 : (90 : 3) · 4 = 108</a:t>
            </a:r>
            <a:endParaRPr lang="ru-RU" dirty="0"/>
          </a:p>
        </p:txBody>
      </p:sp>
      <p:sp>
        <p:nvSpPr>
          <p:cNvPr id="3" name="Содержимое 2"/>
          <p:cNvSpPr>
            <a:spLocks noGrp="1"/>
          </p:cNvSpPr>
          <p:nvPr>
            <p:ph idx="1"/>
          </p:nvPr>
        </p:nvSpPr>
        <p:spPr/>
        <p:txBody>
          <a:bodyPr/>
          <a:lstStyle/>
          <a:p>
            <a:r>
              <a:rPr lang="ru-RU" dirty="0" smtClean="0"/>
              <a:t>1) 90:3 = 30</a:t>
            </a:r>
          </a:p>
          <a:p>
            <a:r>
              <a:rPr lang="ru-RU" dirty="0" smtClean="0"/>
              <a:t>2)810: 30 = 27</a:t>
            </a:r>
          </a:p>
          <a:p>
            <a:r>
              <a:rPr lang="ru-RU" dirty="0" smtClean="0"/>
              <a:t>3) 27 · 4 = 108</a:t>
            </a:r>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Найди значение выражения (15 · 18) : (9 · 5).</a:t>
            </a:r>
            <a:endParaRPr lang="ru-RU" sz="3600" dirty="0"/>
          </a:p>
        </p:txBody>
      </p:sp>
      <p:sp>
        <p:nvSpPr>
          <p:cNvPr id="5" name="Содержимое 4"/>
          <p:cNvSpPr>
            <a:spLocks noGrp="1"/>
          </p:cNvSpPr>
          <p:nvPr>
            <p:ph idx="1"/>
          </p:nvPr>
        </p:nvSpPr>
        <p:spPr>
          <a:xfrm>
            <a:off x="6731876" y="2916621"/>
            <a:ext cx="4621924" cy="3260342"/>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ru-RU" sz="2800" dirty="0" smtClean="0">
                <a:solidFill>
                  <a:schemeClr val="tx1"/>
                </a:solidFill>
                <a:hlinkClick r:id="rId2" action="ppaction://hlinksldjump"/>
              </a:rPr>
              <a:t>ответ</a:t>
            </a:r>
            <a:endParaRPr lang="ru-RU" sz="2800" dirty="0">
              <a:solidFill>
                <a:schemeClr val="tx1"/>
              </a:solidFill>
              <a:hlinkClick r:id="rId2" action="ppaction://hlinksldjump"/>
            </a:endParaRPr>
          </a:p>
        </p:txBody>
      </p:sp>
      <p:sp>
        <p:nvSpPr>
          <p:cNvPr id="4" name="Управляющая кнопка: домой 3">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Правильный ответ 6</a:t>
            </a:r>
            <a:endParaRPr lang="ru-RU" dirty="0"/>
          </a:p>
        </p:txBody>
      </p:sp>
      <p:sp>
        <p:nvSpPr>
          <p:cNvPr id="4" name="Двойная стрелка влево/вправо 3">
            <a:hlinkClick r:id="rId2" action="ppaction://hlinksldjump"/>
          </p:cNvPr>
          <p:cNvSpPr/>
          <p:nvPr/>
        </p:nvSpPr>
        <p:spPr>
          <a:xfrm>
            <a:off x="8339957" y="4193627"/>
            <a:ext cx="3247697" cy="1592318"/>
          </a:xfrm>
          <a:prstGeom prst="leftRightArrow">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rPr>
              <a:t>пояснение</a:t>
            </a:r>
            <a:endParaRPr lang="ru-RU" sz="2800" b="1" dirty="0">
              <a:solidFill>
                <a:schemeClr val="tx1"/>
              </a:solidFill>
            </a:endParaRPr>
          </a:p>
        </p:txBody>
      </p:sp>
      <p:sp>
        <p:nvSpPr>
          <p:cNvPr id="6" name="Содержимое 5"/>
          <p:cNvSpPr>
            <a:spLocks noGrp="1"/>
          </p:cNvSpPr>
          <p:nvPr>
            <p:ph idx="1"/>
          </p:nvPr>
        </p:nvSpPr>
        <p:spPr>
          <a:xfrm>
            <a:off x="838200" y="1825625"/>
            <a:ext cx="7241088" cy="4351338"/>
          </a:xfrm>
        </p:spPr>
        <p:txBody>
          <a:bodyPr/>
          <a:lstStyle/>
          <a:p>
            <a:endParaRPr lang="ru-RU" dirty="0"/>
          </a:p>
        </p:txBody>
      </p:sp>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фото (15 · 18) : (9 · 5).</a:t>
            </a:r>
            <a:endParaRPr lang="ru-RU" dirty="0"/>
          </a:p>
        </p:txBody>
      </p:sp>
      <p:sp>
        <p:nvSpPr>
          <p:cNvPr id="3" name="Содержимое 2"/>
          <p:cNvSpPr>
            <a:spLocks noGrp="1"/>
          </p:cNvSpPr>
          <p:nvPr>
            <p:ph idx="1"/>
          </p:nvPr>
        </p:nvSpPr>
        <p:spPr/>
        <p:txBody>
          <a:bodyPr/>
          <a:lstStyle/>
          <a:p>
            <a:r>
              <a:rPr lang="ru-RU" dirty="0" smtClean="0"/>
              <a:t>1)15 · 18 = 18 ·10+ 18 ·5 · = 180 +90 = 270</a:t>
            </a:r>
          </a:p>
          <a:p>
            <a:r>
              <a:rPr lang="ru-RU" dirty="0" smtClean="0"/>
              <a:t>2)9 · </a:t>
            </a:r>
            <a:r>
              <a:rPr lang="ru-RU" dirty="0" err="1" smtClean="0"/>
              <a:t>5=</a:t>
            </a:r>
            <a:r>
              <a:rPr lang="ru-RU" dirty="0" smtClean="0"/>
              <a:t> 45</a:t>
            </a:r>
          </a:p>
          <a:p>
            <a:r>
              <a:rPr lang="ru-RU" dirty="0" smtClean="0"/>
              <a:t>3) 270: 45 = 6</a:t>
            </a:r>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Стрелка вправо 15"/>
          <p:cNvSpPr/>
          <p:nvPr/>
        </p:nvSpPr>
        <p:spPr>
          <a:xfrm>
            <a:off x="1954923" y="1545019"/>
            <a:ext cx="852285" cy="358507"/>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838200" y="1"/>
            <a:ext cx="10515600" cy="993228"/>
          </a:xfrm>
        </p:spPr>
        <p:txBody>
          <a:bodyPr>
            <a:normAutofit/>
          </a:bodyPr>
          <a:lstStyle/>
          <a:p>
            <a:pPr algn="ctr"/>
            <a:r>
              <a:rPr lang="ru-RU" sz="6000" b="1" dirty="0" smtClean="0">
                <a:latin typeface="Times New Roman" pitchFamily="18" charset="0"/>
                <a:cs typeface="Times New Roman" pitchFamily="18" charset="0"/>
              </a:rPr>
              <a:t>Содержание</a:t>
            </a:r>
            <a:r>
              <a:rPr lang="ru-RU" dirty="0" smtClean="0"/>
              <a:t> </a:t>
            </a:r>
            <a:endParaRPr lang="ru-RU" dirty="0"/>
          </a:p>
        </p:txBody>
      </p:sp>
      <p:sp>
        <p:nvSpPr>
          <p:cNvPr id="4" name="Овал 3"/>
          <p:cNvSpPr/>
          <p:nvPr/>
        </p:nvSpPr>
        <p:spPr>
          <a:xfrm>
            <a:off x="384228" y="951335"/>
            <a:ext cx="1781503" cy="1481959"/>
          </a:xfrm>
          <a:prstGeom prst="ellipse">
            <a:avLst/>
          </a:prstGeom>
          <a:solidFill>
            <a:schemeClr val="accent6">
              <a:lumMod val="40000"/>
              <a:lumOff val="6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ru-RU" sz="2000" b="1" dirty="0" smtClean="0">
                <a:solidFill>
                  <a:schemeClr val="tx1"/>
                </a:solidFill>
              </a:rPr>
              <a:t>Задание</a:t>
            </a:r>
          </a:p>
          <a:p>
            <a:pPr algn="ctr"/>
            <a:r>
              <a:rPr lang="ru-RU" sz="2000" b="1" dirty="0" smtClean="0">
                <a:solidFill>
                  <a:schemeClr val="tx1"/>
                </a:solidFill>
              </a:rPr>
              <a:t> № 1</a:t>
            </a:r>
          </a:p>
          <a:p>
            <a:pPr algn="ctr"/>
            <a:r>
              <a:rPr lang="ru-RU" sz="1200" dirty="0" smtClean="0">
                <a:solidFill>
                  <a:schemeClr val="tx1"/>
                </a:solidFill>
                <a:latin typeface="Times New Roman" pitchFamily="18" charset="0"/>
                <a:cs typeface="Times New Roman" pitchFamily="18" charset="0"/>
              </a:rPr>
              <a:t>Арифметические действия с числами</a:t>
            </a:r>
            <a:endParaRPr lang="ru-RU" sz="1200" dirty="0">
              <a:solidFill>
                <a:schemeClr val="tx1"/>
              </a:solidFill>
              <a:latin typeface="Times New Roman" pitchFamily="18" charset="0"/>
              <a:cs typeface="Times New Roman" pitchFamily="18" charset="0"/>
            </a:endParaRPr>
          </a:p>
        </p:txBody>
      </p:sp>
      <p:sp>
        <p:nvSpPr>
          <p:cNvPr id="6" name="Овал 5">
            <a:hlinkClick r:id="rId2" action="ppaction://hlinksldjump"/>
          </p:cNvPr>
          <p:cNvSpPr/>
          <p:nvPr/>
        </p:nvSpPr>
        <p:spPr>
          <a:xfrm>
            <a:off x="9973266" y="3078330"/>
            <a:ext cx="1734207" cy="1623848"/>
          </a:xfrm>
          <a:prstGeom prst="ellipse">
            <a:avLst/>
          </a:prstGeom>
          <a:solidFill>
            <a:schemeClr val="accent6">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rPr>
              <a:t>Задание № 6а</a:t>
            </a:r>
          </a:p>
          <a:p>
            <a:pPr algn="ctr"/>
            <a:r>
              <a:rPr lang="ru-RU" sz="1200" dirty="0" smtClean="0">
                <a:solidFill>
                  <a:schemeClr val="tx1"/>
                </a:solidFill>
                <a:latin typeface="Times New Roman" pitchFamily="18" charset="0"/>
                <a:cs typeface="Times New Roman" pitchFamily="18" charset="0"/>
              </a:rPr>
              <a:t>Работа с таблицами</a:t>
            </a:r>
            <a:endParaRPr lang="ru-RU" sz="1200" b="1" dirty="0">
              <a:solidFill>
                <a:schemeClr val="tx1"/>
              </a:solidFill>
              <a:latin typeface="Times New Roman" pitchFamily="18" charset="0"/>
              <a:cs typeface="Times New Roman" pitchFamily="18" charset="0"/>
            </a:endParaRPr>
          </a:p>
        </p:txBody>
      </p:sp>
      <p:sp>
        <p:nvSpPr>
          <p:cNvPr id="11" name="Овал 10">
            <a:hlinkClick r:id="rId3" action="ppaction://hlinksldjump"/>
          </p:cNvPr>
          <p:cNvSpPr/>
          <p:nvPr/>
        </p:nvSpPr>
        <p:spPr>
          <a:xfrm>
            <a:off x="3526973" y="5036408"/>
            <a:ext cx="1686910" cy="1623849"/>
          </a:xfrm>
          <a:prstGeom prst="ellipse">
            <a:avLst/>
          </a:prstGeom>
          <a:solidFill>
            <a:schemeClr val="accent6">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rPr>
              <a:t>Задание</a:t>
            </a:r>
          </a:p>
          <a:p>
            <a:pPr algn="ctr"/>
            <a:r>
              <a:rPr lang="ru-RU" sz="2000" b="1" dirty="0" smtClean="0">
                <a:solidFill>
                  <a:schemeClr val="tx1"/>
                </a:solidFill>
              </a:rPr>
              <a:t> №8 </a:t>
            </a:r>
          </a:p>
          <a:p>
            <a:pPr algn="ctr"/>
            <a:r>
              <a:rPr lang="ru-RU" sz="1200" dirty="0" smtClean="0">
                <a:solidFill>
                  <a:schemeClr val="tx1"/>
                </a:solidFill>
                <a:latin typeface="Times New Roman" pitchFamily="18" charset="0"/>
                <a:cs typeface="Times New Roman" pitchFamily="18" charset="0"/>
              </a:rPr>
              <a:t>Решение текстовых задач</a:t>
            </a:r>
            <a:endParaRPr lang="ru-RU" sz="1200" dirty="0">
              <a:solidFill>
                <a:schemeClr val="tx1"/>
              </a:solidFill>
              <a:latin typeface="Times New Roman" pitchFamily="18" charset="0"/>
              <a:cs typeface="Times New Roman" pitchFamily="18" charset="0"/>
            </a:endParaRPr>
          </a:p>
        </p:txBody>
      </p:sp>
      <p:sp>
        <p:nvSpPr>
          <p:cNvPr id="12" name="Овал 11">
            <a:hlinkClick r:id="rId4" action="ppaction://hlinksldjump"/>
          </p:cNvPr>
          <p:cNvSpPr/>
          <p:nvPr/>
        </p:nvSpPr>
        <p:spPr>
          <a:xfrm>
            <a:off x="874761" y="5124695"/>
            <a:ext cx="1765737" cy="1576551"/>
          </a:xfrm>
          <a:prstGeom prst="ellipse">
            <a:avLst/>
          </a:prstGeom>
          <a:solidFill>
            <a:schemeClr val="accent6">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rPr>
              <a:t>Задание</a:t>
            </a:r>
          </a:p>
          <a:p>
            <a:pPr algn="ctr"/>
            <a:r>
              <a:rPr lang="ru-RU" sz="2000" b="1" dirty="0" smtClean="0">
                <a:solidFill>
                  <a:schemeClr val="tx1"/>
                </a:solidFill>
              </a:rPr>
              <a:t> № 9 а</a:t>
            </a:r>
            <a:r>
              <a:rPr lang="ru-RU" sz="2000" dirty="0" smtClean="0"/>
              <a:t> </a:t>
            </a:r>
          </a:p>
          <a:p>
            <a:pPr algn="ctr"/>
            <a:r>
              <a:rPr lang="ru-RU" sz="1200" dirty="0" smtClean="0">
                <a:solidFill>
                  <a:schemeClr val="tx1"/>
                </a:solidFill>
                <a:latin typeface="Times New Roman" pitchFamily="18" charset="0"/>
                <a:cs typeface="Times New Roman" pitchFamily="18" charset="0"/>
              </a:rPr>
              <a:t>Основы логического и мышления</a:t>
            </a:r>
            <a:endParaRPr lang="ru-RU" sz="1200" b="1" dirty="0">
              <a:solidFill>
                <a:schemeClr val="tx1"/>
              </a:solidFill>
              <a:latin typeface="Times New Roman" pitchFamily="18" charset="0"/>
              <a:cs typeface="Times New Roman" pitchFamily="18" charset="0"/>
            </a:endParaRPr>
          </a:p>
        </p:txBody>
      </p:sp>
      <p:sp>
        <p:nvSpPr>
          <p:cNvPr id="13" name="Овал 12">
            <a:hlinkClick r:id="rId5" action="ppaction://hlinksldjump"/>
          </p:cNvPr>
          <p:cNvSpPr/>
          <p:nvPr/>
        </p:nvSpPr>
        <p:spPr>
          <a:xfrm>
            <a:off x="857645" y="3013914"/>
            <a:ext cx="1844566" cy="1355835"/>
          </a:xfrm>
          <a:prstGeom prst="ellipse">
            <a:avLst/>
          </a:prstGeom>
          <a:solidFill>
            <a:schemeClr val="accent6">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rPr>
              <a:t>Задание </a:t>
            </a:r>
          </a:p>
          <a:p>
            <a:pPr algn="ctr"/>
            <a:r>
              <a:rPr lang="ru-RU" sz="2000" b="1" dirty="0" smtClean="0">
                <a:solidFill>
                  <a:schemeClr val="tx1"/>
                </a:solidFill>
              </a:rPr>
              <a:t>№ 9 Б </a:t>
            </a:r>
          </a:p>
          <a:p>
            <a:pPr algn="ctr"/>
            <a:r>
              <a:rPr lang="ru-RU" dirty="0" smtClean="0"/>
              <a:t> </a:t>
            </a:r>
            <a:r>
              <a:rPr lang="ru-RU" sz="1200" dirty="0" smtClean="0">
                <a:solidFill>
                  <a:schemeClr val="tx1"/>
                </a:solidFill>
                <a:latin typeface="Times New Roman" pitchFamily="18" charset="0"/>
                <a:cs typeface="Times New Roman" pitchFamily="18" charset="0"/>
              </a:rPr>
              <a:t>Основы алгоритмического мышления</a:t>
            </a:r>
          </a:p>
        </p:txBody>
      </p:sp>
      <p:sp>
        <p:nvSpPr>
          <p:cNvPr id="14" name="Овал 13">
            <a:hlinkClick r:id="rId6" action="ppaction://hlinksldjump"/>
          </p:cNvPr>
          <p:cNvSpPr/>
          <p:nvPr/>
        </p:nvSpPr>
        <p:spPr>
          <a:xfrm>
            <a:off x="6589987" y="2911216"/>
            <a:ext cx="1797268" cy="1450427"/>
          </a:xfrm>
          <a:prstGeom prst="ellipse">
            <a:avLst/>
          </a:prstGeom>
          <a:solidFill>
            <a:schemeClr val="accent6">
              <a:lumMod val="40000"/>
              <a:lumOff val="6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ru-RU" sz="2000" b="1" dirty="0" smtClean="0">
                <a:solidFill>
                  <a:schemeClr val="tx1"/>
                </a:solidFill>
              </a:rPr>
              <a:t>Задание</a:t>
            </a:r>
          </a:p>
          <a:p>
            <a:pPr algn="ctr"/>
            <a:r>
              <a:rPr lang="ru-RU" sz="2000" b="1" dirty="0" smtClean="0">
                <a:solidFill>
                  <a:schemeClr val="tx1"/>
                </a:solidFill>
              </a:rPr>
              <a:t> № 11</a:t>
            </a:r>
          </a:p>
          <a:p>
            <a:pPr algn="ctr"/>
            <a:r>
              <a:rPr lang="ru-RU" sz="1200" dirty="0" smtClean="0"/>
              <a:t> </a:t>
            </a:r>
            <a:r>
              <a:rPr lang="ru-RU" sz="1200" dirty="0" smtClean="0">
                <a:solidFill>
                  <a:schemeClr val="tx1"/>
                </a:solidFill>
              </a:rPr>
              <a:t>Основы алгоритмического мышления</a:t>
            </a:r>
            <a:endParaRPr lang="ru-RU" sz="1200" b="1" dirty="0">
              <a:solidFill>
                <a:schemeClr val="tx1"/>
              </a:solidFill>
            </a:endParaRPr>
          </a:p>
        </p:txBody>
      </p:sp>
      <p:sp>
        <p:nvSpPr>
          <p:cNvPr id="25" name="Овал 24">
            <a:hlinkClick r:id="rId7" action="ppaction://hlinksldjump"/>
          </p:cNvPr>
          <p:cNvSpPr/>
          <p:nvPr/>
        </p:nvSpPr>
        <p:spPr>
          <a:xfrm>
            <a:off x="6174226" y="4990011"/>
            <a:ext cx="1749973" cy="1639613"/>
          </a:xfrm>
          <a:prstGeom prst="ellipse">
            <a:avLst/>
          </a:prstGeom>
          <a:solidFill>
            <a:schemeClr val="accent6">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rPr>
              <a:t>Задание</a:t>
            </a:r>
          </a:p>
          <a:p>
            <a:pPr algn="ctr"/>
            <a:r>
              <a:rPr lang="ru-RU" sz="2000" b="1" dirty="0" smtClean="0">
                <a:solidFill>
                  <a:schemeClr val="tx1"/>
                </a:solidFill>
              </a:rPr>
              <a:t> № 7</a:t>
            </a:r>
            <a:r>
              <a:rPr lang="ru-RU" sz="2000" b="1" dirty="0" smtClean="0"/>
              <a:t> </a:t>
            </a:r>
          </a:p>
          <a:p>
            <a:pPr algn="ctr"/>
            <a:r>
              <a:rPr lang="ru-RU" sz="1200" dirty="0" smtClean="0">
                <a:solidFill>
                  <a:schemeClr val="tx1"/>
                </a:solidFill>
                <a:latin typeface="Times New Roman" pitchFamily="18" charset="0"/>
                <a:cs typeface="Times New Roman" pitchFamily="18" charset="0"/>
              </a:rPr>
              <a:t>Действия с многозначными числами</a:t>
            </a:r>
            <a:r>
              <a:rPr lang="ru-RU" sz="1200" dirty="0" smtClean="0">
                <a:solidFill>
                  <a:schemeClr val="tx1"/>
                </a:solidFill>
              </a:rPr>
              <a:t> </a:t>
            </a:r>
            <a:r>
              <a:rPr lang="ru-RU" sz="1200" dirty="0" smtClean="0"/>
              <a:t> </a:t>
            </a:r>
            <a:endParaRPr lang="ru-RU" sz="1200" dirty="0">
              <a:solidFill>
                <a:schemeClr val="tx1"/>
              </a:solidFill>
            </a:endParaRPr>
          </a:p>
        </p:txBody>
      </p:sp>
      <p:sp>
        <p:nvSpPr>
          <p:cNvPr id="26" name="Овал 25">
            <a:hlinkClick r:id="rId8" action="ppaction://hlinksldjump"/>
          </p:cNvPr>
          <p:cNvSpPr/>
          <p:nvPr/>
        </p:nvSpPr>
        <p:spPr>
          <a:xfrm>
            <a:off x="3624717" y="2963017"/>
            <a:ext cx="2033752" cy="1513490"/>
          </a:xfrm>
          <a:prstGeom prst="ellipse">
            <a:avLst/>
          </a:prstGeom>
          <a:solidFill>
            <a:schemeClr val="accent6">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rPr>
              <a:t>Задание </a:t>
            </a:r>
          </a:p>
          <a:p>
            <a:pPr algn="ctr"/>
            <a:r>
              <a:rPr lang="ru-RU" sz="2000" b="1" dirty="0" smtClean="0">
                <a:solidFill>
                  <a:schemeClr val="tx1"/>
                </a:solidFill>
              </a:rPr>
              <a:t>№ 10</a:t>
            </a:r>
          </a:p>
          <a:p>
            <a:pPr algn="ctr"/>
            <a:r>
              <a:rPr lang="ru-RU" sz="1200" dirty="0" smtClean="0">
                <a:solidFill>
                  <a:schemeClr val="tx1"/>
                </a:solidFill>
                <a:latin typeface="Times New Roman" pitchFamily="18" charset="0"/>
                <a:cs typeface="Times New Roman" pitchFamily="18" charset="0"/>
              </a:rPr>
              <a:t>Основы пространственного воображения</a:t>
            </a:r>
            <a:endParaRPr lang="ru-RU" sz="1200" dirty="0">
              <a:solidFill>
                <a:schemeClr val="tx1"/>
              </a:solidFill>
              <a:latin typeface="Times New Roman" pitchFamily="18" charset="0"/>
              <a:cs typeface="Times New Roman" pitchFamily="18" charset="0"/>
            </a:endParaRPr>
          </a:p>
        </p:txBody>
      </p:sp>
      <p:sp>
        <p:nvSpPr>
          <p:cNvPr id="28" name="Стрелка вправо 27"/>
          <p:cNvSpPr/>
          <p:nvPr/>
        </p:nvSpPr>
        <p:spPr>
          <a:xfrm>
            <a:off x="6927067" y="1485262"/>
            <a:ext cx="852285" cy="358507"/>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Стрелка вправо 28"/>
          <p:cNvSpPr/>
          <p:nvPr/>
        </p:nvSpPr>
        <p:spPr>
          <a:xfrm>
            <a:off x="9369821" y="1482559"/>
            <a:ext cx="852285" cy="358507"/>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Стрелка вправо 29"/>
          <p:cNvSpPr/>
          <p:nvPr/>
        </p:nvSpPr>
        <p:spPr>
          <a:xfrm>
            <a:off x="4494222" y="1498323"/>
            <a:ext cx="852285" cy="358507"/>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Стрелка вправо 31"/>
          <p:cNvSpPr/>
          <p:nvPr/>
        </p:nvSpPr>
        <p:spPr>
          <a:xfrm rot="5400000">
            <a:off x="10688568" y="2551309"/>
            <a:ext cx="852285" cy="358507"/>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Стрелка вправо 32"/>
          <p:cNvSpPr/>
          <p:nvPr/>
        </p:nvSpPr>
        <p:spPr>
          <a:xfrm rot="10800000">
            <a:off x="5269735" y="5719279"/>
            <a:ext cx="852285" cy="358507"/>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Стрелка вправо 33"/>
          <p:cNvSpPr/>
          <p:nvPr/>
        </p:nvSpPr>
        <p:spPr>
          <a:xfrm rot="10800000">
            <a:off x="7995069" y="5695105"/>
            <a:ext cx="852285" cy="358507"/>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Стрелка вправо 34"/>
          <p:cNvSpPr/>
          <p:nvPr/>
        </p:nvSpPr>
        <p:spPr>
          <a:xfrm rot="8117879">
            <a:off x="10185723" y="4931905"/>
            <a:ext cx="852285" cy="33223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Стрелка вправо 35"/>
          <p:cNvSpPr/>
          <p:nvPr/>
        </p:nvSpPr>
        <p:spPr>
          <a:xfrm>
            <a:off x="2752807" y="3525767"/>
            <a:ext cx="852285" cy="358507"/>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Стрелка вправо 36"/>
          <p:cNvSpPr/>
          <p:nvPr/>
        </p:nvSpPr>
        <p:spPr>
          <a:xfrm rot="16200000">
            <a:off x="1341269" y="4552479"/>
            <a:ext cx="852285" cy="358507"/>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Стрелка вправо 37"/>
          <p:cNvSpPr/>
          <p:nvPr/>
        </p:nvSpPr>
        <p:spPr>
          <a:xfrm rot="11032448">
            <a:off x="2656712" y="5714322"/>
            <a:ext cx="852285" cy="358507"/>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Стрелка вправо 38"/>
          <p:cNvSpPr/>
          <p:nvPr/>
        </p:nvSpPr>
        <p:spPr>
          <a:xfrm>
            <a:off x="5714472" y="3513909"/>
            <a:ext cx="852285" cy="341539"/>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Прямоугольник 43">
            <a:hlinkClick r:id="rId9" action="ppaction://hlinksldjump"/>
          </p:cNvPr>
          <p:cNvSpPr/>
          <p:nvPr/>
        </p:nvSpPr>
        <p:spPr>
          <a:xfrm>
            <a:off x="10129620" y="956810"/>
            <a:ext cx="1615857" cy="2054268"/>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Прямоугольник 44">
            <a:hlinkClick r:id="rId6" action="ppaction://hlinksldjump"/>
          </p:cNvPr>
          <p:cNvSpPr/>
          <p:nvPr/>
        </p:nvSpPr>
        <p:spPr>
          <a:xfrm>
            <a:off x="6425852" y="2830882"/>
            <a:ext cx="2169507" cy="1991638"/>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a:hlinkClick r:id="rId10" action="ppaction://hlinksldjump"/>
          </p:cNvPr>
          <p:cNvSpPr/>
          <p:nvPr/>
        </p:nvSpPr>
        <p:spPr>
          <a:xfrm>
            <a:off x="10242180" y="839177"/>
            <a:ext cx="1671145" cy="1576551"/>
          </a:xfrm>
          <a:prstGeom prst="ellipse">
            <a:avLst/>
          </a:prstGeom>
          <a:solidFill>
            <a:schemeClr val="accent6">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rPr>
              <a:t>Задание</a:t>
            </a:r>
            <a:r>
              <a:rPr lang="ru-RU" b="1" dirty="0" smtClean="0">
                <a:solidFill>
                  <a:schemeClr val="tx1"/>
                </a:solidFill>
              </a:rPr>
              <a:t> </a:t>
            </a:r>
            <a:r>
              <a:rPr lang="ru-RU" sz="2000" b="1" dirty="0" smtClean="0">
                <a:solidFill>
                  <a:schemeClr val="tx1"/>
                </a:solidFill>
              </a:rPr>
              <a:t>№ 5</a:t>
            </a:r>
          </a:p>
          <a:p>
            <a:pPr algn="ctr"/>
            <a:r>
              <a:rPr lang="ru-RU" sz="1200" dirty="0" smtClean="0">
                <a:solidFill>
                  <a:schemeClr val="tx1"/>
                </a:solidFill>
                <a:latin typeface="Times New Roman" pitchFamily="18" charset="0"/>
                <a:cs typeface="Times New Roman" pitchFamily="18" charset="0"/>
              </a:rPr>
              <a:t>Вычисление периметра</a:t>
            </a:r>
            <a:endParaRPr lang="ru-RU" sz="1200" b="1" dirty="0">
              <a:solidFill>
                <a:schemeClr val="tx1"/>
              </a:solidFill>
              <a:latin typeface="Times New Roman" pitchFamily="18" charset="0"/>
              <a:cs typeface="Times New Roman" pitchFamily="18" charset="0"/>
            </a:endParaRPr>
          </a:p>
        </p:txBody>
      </p:sp>
      <p:sp>
        <p:nvSpPr>
          <p:cNvPr id="9" name="Овал 8">
            <a:hlinkClick r:id="rId11" action="ppaction://hlinksldjump"/>
          </p:cNvPr>
          <p:cNvSpPr/>
          <p:nvPr/>
        </p:nvSpPr>
        <p:spPr>
          <a:xfrm>
            <a:off x="5362079" y="909447"/>
            <a:ext cx="1702676" cy="1560785"/>
          </a:xfrm>
          <a:prstGeom prst="ellipse">
            <a:avLst/>
          </a:prstGeom>
          <a:solidFill>
            <a:schemeClr val="accent6">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rPr>
              <a:t>Задание №3</a:t>
            </a:r>
          </a:p>
          <a:p>
            <a:pPr algn="ctr"/>
            <a:r>
              <a:rPr lang="ru-RU" sz="1200" dirty="0" smtClean="0">
                <a:solidFill>
                  <a:schemeClr val="tx1"/>
                </a:solidFill>
                <a:latin typeface="Times New Roman" pitchFamily="18" charset="0"/>
                <a:cs typeface="Times New Roman" pitchFamily="18" charset="0"/>
              </a:rPr>
              <a:t>Арифметический метод</a:t>
            </a:r>
            <a:endParaRPr lang="ru-RU" sz="1200" dirty="0">
              <a:solidFill>
                <a:schemeClr val="tx1"/>
              </a:solidFill>
              <a:latin typeface="Times New Roman" pitchFamily="18" charset="0"/>
              <a:cs typeface="Times New Roman" pitchFamily="18" charset="0"/>
            </a:endParaRPr>
          </a:p>
        </p:txBody>
      </p:sp>
      <p:sp>
        <p:nvSpPr>
          <p:cNvPr id="5" name="Овал 4">
            <a:hlinkClick r:id="rId12" action="ppaction://hlinksldjump"/>
          </p:cNvPr>
          <p:cNvSpPr/>
          <p:nvPr/>
        </p:nvSpPr>
        <p:spPr>
          <a:xfrm>
            <a:off x="2790946" y="935571"/>
            <a:ext cx="1749973" cy="1450427"/>
          </a:xfrm>
          <a:prstGeom prst="ellipse">
            <a:avLst/>
          </a:prstGeom>
          <a:solidFill>
            <a:schemeClr val="accent6">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rPr>
              <a:t>Задание</a:t>
            </a:r>
            <a:r>
              <a:rPr lang="ru-RU" b="1" dirty="0" smtClean="0">
                <a:solidFill>
                  <a:schemeClr val="tx1"/>
                </a:solidFill>
              </a:rPr>
              <a:t> </a:t>
            </a:r>
            <a:r>
              <a:rPr lang="ru-RU" sz="2000" b="1" dirty="0" smtClean="0">
                <a:solidFill>
                  <a:schemeClr val="tx1"/>
                </a:solidFill>
              </a:rPr>
              <a:t>№2</a:t>
            </a:r>
          </a:p>
          <a:p>
            <a:pPr algn="ctr"/>
            <a:r>
              <a:rPr lang="ru-RU" sz="1200" dirty="0" smtClean="0">
                <a:solidFill>
                  <a:schemeClr val="tx1"/>
                </a:solidFill>
                <a:latin typeface="Times New Roman" pitchFamily="18" charset="0"/>
                <a:cs typeface="Times New Roman" pitchFamily="18" charset="0"/>
              </a:rPr>
              <a:t>Арифметические действия с числами</a:t>
            </a:r>
            <a:endParaRPr lang="ru-RU" sz="1200" dirty="0">
              <a:solidFill>
                <a:schemeClr val="tx1"/>
              </a:solidFill>
              <a:latin typeface="Times New Roman" pitchFamily="18" charset="0"/>
              <a:cs typeface="Times New Roman" pitchFamily="18" charset="0"/>
            </a:endParaRPr>
          </a:p>
        </p:txBody>
      </p:sp>
      <p:sp>
        <p:nvSpPr>
          <p:cNvPr id="40" name="Прямоугольник 39">
            <a:hlinkClick r:id="rId13" action="ppaction://hlinksldjump"/>
          </p:cNvPr>
          <p:cNvSpPr/>
          <p:nvPr/>
        </p:nvSpPr>
        <p:spPr>
          <a:xfrm>
            <a:off x="248194" y="829402"/>
            <a:ext cx="2116898" cy="1929008"/>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a:hlinkClick r:id="rId9" action="ppaction://hlinksldjump"/>
          </p:cNvPr>
          <p:cNvSpPr/>
          <p:nvPr/>
        </p:nvSpPr>
        <p:spPr>
          <a:xfrm>
            <a:off x="7810688" y="909896"/>
            <a:ext cx="1608083" cy="1481960"/>
          </a:xfrm>
          <a:prstGeom prst="ellipse">
            <a:avLst/>
          </a:prstGeom>
          <a:solidFill>
            <a:schemeClr val="accent6">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rPr>
              <a:t>Задание </a:t>
            </a:r>
          </a:p>
          <a:p>
            <a:pPr algn="ctr"/>
            <a:r>
              <a:rPr lang="ru-RU" sz="2000" b="1" dirty="0" smtClean="0">
                <a:solidFill>
                  <a:schemeClr val="tx1"/>
                </a:solidFill>
              </a:rPr>
              <a:t>№ 4</a:t>
            </a:r>
          </a:p>
          <a:p>
            <a:pPr algn="ctr"/>
            <a:r>
              <a:rPr lang="ru-RU" sz="1200" dirty="0" smtClean="0">
                <a:solidFill>
                  <a:schemeClr val="tx1"/>
                </a:solidFill>
                <a:latin typeface="Times New Roman" pitchFamily="18" charset="0"/>
                <a:cs typeface="Times New Roman" pitchFamily="18" charset="0"/>
              </a:rPr>
              <a:t>Сравнение величин</a:t>
            </a:r>
            <a:endParaRPr lang="ru-RU" sz="1200" b="1" dirty="0">
              <a:solidFill>
                <a:schemeClr val="tx1"/>
              </a:solidFill>
              <a:latin typeface="Times New Roman" pitchFamily="18" charset="0"/>
              <a:cs typeface="Times New Roman" pitchFamily="18" charset="0"/>
            </a:endParaRPr>
          </a:p>
        </p:txBody>
      </p:sp>
      <p:sp>
        <p:nvSpPr>
          <p:cNvPr id="47" name="Овал 46">
            <a:hlinkClick r:id="rId14" action="ppaction://hlinksldjump"/>
          </p:cNvPr>
          <p:cNvSpPr/>
          <p:nvPr/>
        </p:nvSpPr>
        <p:spPr>
          <a:xfrm>
            <a:off x="8841302" y="5016589"/>
            <a:ext cx="1576552" cy="1671144"/>
          </a:xfrm>
          <a:prstGeom prst="ellipse">
            <a:avLst/>
          </a:prstGeom>
          <a:solidFill>
            <a:schemeClr val="accent6">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rPr>
              <a:t>Задание № 6 Б</a:t>
            </a:r>
          </a:p>
          <a:p>
            <a:pPr algn="ctr"/>
            <a:r>
              <a:rPr lang="ru-RU" sz="1200" b="1"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Работа с</a:t>
            </a:r>
          </a:p>
          <a:p>
            <a:pPr algn="ctr"/>
            <a:r>
              <a:rPr lang="ru-RU" sz="1200" dirty="0" smtClean="0">
                <a:solidFill>
                  <a:schemeClr val="tx1"/>
                </a:solidFill>
                <a:latin typeface="Times New Roman" pitchFamily="18" charset="0"/>
                <a:cs typeface="Times New Roman" pitchFamily="18" charset="0"/>
              </a:rPr>
              <a:t>диаграммами</a:t>
            </a:r>
            <a:endParaRPr lang="ru-RU" sz="1200" dirty="0">
              <a:solidFill>
                <a:schemeClr val="tx1"/>
              </a:solidFill>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Найди значение выражения 720 : (24 : 2 · 12)</a:t>
            </a:r>
            <a:endParaRPr lang="ru-RU" sz="3600" dirty="0"/>
          </a:p>
        </p:txBody>
      </p:sp>
      <p:sp>
        <p:nvSpPr>
          <p:cNvPr id="5" name="Содержимое 4"/>
          <p:cNvSpPr>
            <a:spLocks noGrp="1"/>
          </p:cNvSpPr>
          <p:nvPr>
            <p:ph idx="1"/>
          </p:nvPr>
        </p:nvSpPr>
        <p:spPr>
          <a:xfrm>
            <a:off x="7362497" y="2948151"/>
            <a:ext cx="3991302" cy="322881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ru-RU" sz="2800" dirty="0" smtClean="0">
                <a:solidFill>
                  <a:schemeClr val="tx1"/>
                </a:solidFill>
                <a:hlinkClick r:id="rId2" action="ppaction://hlinksldjump"/>
              </a:rPr>
              <a:t>ответ</a:t>
            </a:r>
            <a:endParaRPr lang="ru-RU" sz="2800" dirty="0">
              <a:solidFill>
                <a:schemeClr val="tx1"/>
              </a:solidFill>
              <a:hlinkClick r:id="rId2" action="ppaction://hlinksldjump"/>
            </a:endParaRPr>
          </a:p>
        </p:txBody>
      </p:sp>
      <p:sp>
        <p:nvSpPr>
          <p:cNvPr id="4" name="Управляющая кнопка: домой 3">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Правильный ответ 5</a:t>
            </a:r>
            <a:endParaRPr lang="ru-RU" dirty="0"/>
          </a:p>
        </p:txBody>
      </p:sp>
      <p:sp>
        <p:nvSpPr>
          <p:cNvPr id="4" name="Содержимое 3"/>
          <p:cNvSpPr>
            <a:spLocks noGrp="1"/>
          </p:cNvSpPr>
          <p:nvPr>
            <p:ph idx="1"/>
          </p:nvPr>
        </p:nvSpPr>
        <p:spPr/>
        <p:txBody>
          <a:bodyPr/>
          <a:lstStyle/>
          <a:p>
            <a:endParaRPr lang="ru-RU" dirty="0" smtClean="0"/>
          </a:p>
          <a:p>
            <a:endParaRPr lang="ru-RU" dirty="0"/>
          </a:p>
        </p:txBody>
      </p:sp>
      <p:sp>
        <p:nvSpPr>
          <p:cNvPr id="7" name="Двойная стрелка влево/вправо 6">
            <a:hlinkClick r:id="rId2" action="ppaction://hlinksldjump"/>
          </p:cNvPr>
          <p:cNvSpPr/>
          <p:nvPr/>
        </p:nvSpPr>
        <p:spPr>
          <a:xfrm>
            <a:off x="8339957" y="4193627"/>
            <a:ext cx="3247697" cy="1592318"/>
          </a:xfrm>
          <a:prstGeom prst="leftRightArrow">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tx1"/>
                </a:solidFill>
              </a:rPr>
              <a:t>пояснение</a:t>
            </a:r>
            <a:endParaRPr lang="ru-RU" sz="2800" b="1" dirty="0">
              <a:solidFill>
                <a:schemeClr val="tx1"/>
              </a:solidFill>
            </a:endParaRPr>
          </a:p>
        </p:txBody>
      </p:sp>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фото 720 : (24 : 2 · 12)= 2</a:t>
            </a:r>
            <a:endParaRPr lang="ru-RU" dirty="0"/>
          </a:p>
        </p:txBody>
      </p:sp>
      <p:sp>
        <p:nvSpPr>
          <p:cNvPr id="3" name="Содержимое 2"/>
          <p:cNvSpPr>
            <a:spLocks noGrp="1"/>
          </p:cNvSpPr>
          <p:nvPr>
            <p:ph idx="1"/>
          </p:nvPr>
        </p:nvSpPr>
        <p:spPr/>
        <p:txBody>
          <a:bodyPr/>
          <a:lstStyle/>
          <a:p>
            <a:r>
              <a:rPr lang="ru-RU" dirty="0" smtClean="0"/>
              <a:t>1)24 : 2 = 12</a:t>
            </a:r>
          </a:p>
          <a:p>
            <a:r>
              <a:rPr lang="ru-RU" dirty="0" smtClean="0"/>
              <a:t>2)12 ·12 = 144</a:t>
            </a:r>
          </a:p>
          <a:p>
            <a:r>
              <a:rPr lang="ru-RU" dirty="0" smtClean="0"/>
              <a:t>3) 720: 144 = 2</a:t>
            </a:r>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Найди значение выражения 12 + 24 : 4 + 23.</a:t>
            </a:r>
            <a:endParaRPr lang="ru-RU" sz="3600" dirty="0"/>
          </a:p>
        </p:txBody>
      </p:sp>
      <p:sp>
        <p:nvSpPr>
          <p:cNvPr id="5" name="Содержимое 4"/>
          <p:cNvSpPr>
            <a:spLocks noGrp="1"/>
          </p:cNvSpPr>
          <p:nvPr>
            <p:ph idx="1"/>
          </p:nvPr>
        </p:nvSpPr>
        <p:spPr>
          <a:xfrm>
            <a:off x="7330966" y="2995448"/>
            <a:ext cx="4022834" cy="3181514"/>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ru-RU" sz="2800" dirty="0" smtClean="0">
                <a:solidFill>
                  <a:schemeClr val="tx1"/>
                </a:solidFill>
                <a:hlinkClick r:id="rId2" action="ppaction://hlinksldjump"/>
              </a:rPr>
              <a:t>ответ</a:t>
            </a:r>
            <a:endParaRPr lang="ru-RU" sz="2800" dirty="0">
              <a:solidFill>
                <a:schemeClr val="tx1"/>
              </a:solidFill>
              <a:hlinkClick r:id="rId2" action="ppaction://hlinksldjump"/>
            </a:endParaRPr>
          </a:p>
        </p:txBody>
      </p:sp>
      <p:sp>
        <p:nvSpPr>
          <p:cNvPr id="4" name="Управляющая кнопка: домой 3">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Правильный ответ 41</a:t>
            </a:r>
            <a:endParaRPr lang="ru-RU" dirty="0"/>
          </a:p>
        </p:txBody>
      </p:sp>
      <p:sp>
        <p:nvSpPr>
          <p:cNvPr id="4" name="Двойная стрелка влево/вправо 3">
            <a:hlinkClick r:id="rId2" action="ppaction://hlinksldjump"/>
          </p:cNvPr>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a:xfrm>
            <a:off x="838200" y="1825625"/>
            <a:ext cx="6464474" cy="4351338"/>
          </a:xfrm>
        </p:spPr>
        <p:txBody>
          <a:bodyPr/>
          <a:lstStyle/>
          <a:p>
            <a:pPr>
              <a:buNone/>
            </a:pPr>
            <a:endParaRPr lang="ru-RU" dirty="0"/>
          </a:p>
        </p:txBody>
      </p:sp>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фото 12 + 24 : 4 + 23 = 41</a:t>
            </a:r>
            <a:endParaRPr lang="ru-RU" dirty="0"/>
          </a:p>
        </p:txBody>
      </p:sp>
      <p:sp>
        <p:nvSpPr>
          <p:cNvPr id="3" name="Содержимое 2"/>
          <p:cNvSpPr>
            <a:spLocks noGrp="1"/>
          </p:cNvSpPr>
          <p:nvPr>
            <p:ph idx="1"/>
          </p:nvPr>
        </p:nvSpPr>
        <p:spPr/>
        <p:txBody>
          <a:bodyPr/>
          <a:lstStyle/>
          <a:p>
            <a:r>
              <a:rPr lang="ru-RU" dirty="0" smtClean="0"/>
              <a:t>1) 24: 4 = 6</a:t>
            </a:r>
          </a:p>
          <a:p>
            <a:r>
              <a:rPr lang="ru-RU" dirty="0" smtClean="0"/>
              <a:t>2) 12+ 6 = 18</a:t>
            </a:r>
          </a:p>
          <a:p>
            <a:r>
              <a:rPr lang="ru-RU" dirty="0" smtClean="0"/>
              <a:t>3)18+23 = 41</a:t>
            </a:r>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№3 Арифметический метод</a:t>
            </a:r>
            <a:endParaRPr lang="ru-RU" dirty="0"/>
          </a:p>
        </p:txBody>
      </p:sp>
      <p:sp>
        <p:nvSpPr>
          <p:cNvPr id="4" name="Прямоугольник 3"/>
          <p:cNvSpPr/>
          <p:nvPr/>
        </p:nvSpPr>
        <p:spPr>
          <a:xfrm>
            <a:off x="1175657" y="2286000"/>
            <a:ext cx="1436914" cy="12017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3196046" y="2307771"/>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t>2</a:t>
            </a:r>
            <a:endParaRPr lang="ru-RU" sz="2800" b="1" dirty="0"/>
          </a:p>
        </p:txBody>
      </p:sp>
      <p:sp>
        <p:nvSpPr>
          <p:cNvPr id="8" name="Прямоугольник 7"/>
          <p:cNvSpPr/>
          <p:nvPr/>
        </p:nvSpPr>
        <p:spPr>
          <a:xfrm>
            <a:off x="5320937" y="2342604"/>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t>3</a:t>
            </a:r>
            <a:endParaRPr lang="ru-RU" sz="2800" b="1" dirty="0"/>
          </a:p>
        </p:txBody>
      </p:sp>
      <p:sp>
        <p:nvSpPr>
          <p:cNvPr id="9" name="Прямоугольник 8"/>
          <p:cNvSpPr/>
          <p:nvPr/>
        </p:nvSpPr>
        <p:spPr>
          <a:xfrm>
            <a:off x="7398981" y="2406267"/>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t>4</a:t>
            </a:r>
            <a:endParaRPr lang="ru-RU" sz="2800" b="1" dirty="0"/>
          </a:p>
        </p:txBody>
      </p:sp>
      <p:sp>
        <p:nvSpPr>
          <p:cNvPr id="10" name="Прямоугольник 9"/>
          <p:cNvSpPr/>
          <p:nvPr/>
        </p:nvSpPr>
        <p:spPr>
          <a:xfrm>
            <a:off x="9374777" y="2351916"/>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t>5</a:t>
            </a:r>
            <a:endParaRPr lang="ru-RU" sz="2800" b="1" dirty="0"/>
          </a:p>
        </p:txBody>
      </p:sp>
      <p:sp>
        <p:nvSpPr>
          <p:cNvPr id="11" name="Прямоугольник 10"/>
          <p:cNvSpPr/>
          <p:nvPr/>
        </p:nvSpPr>
        <p:spPr>
          <a:xfrm>
            <a:off x="1149531" y="2286000"/>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t>1</a:t>
            </a:r>
            <a:endParaRPr lang="ru-RU" sz="2800" b="1" dirty="0"/>
          </a:p>
        </p:txBody>
      </p:sp>
      <p:sp>
        <p:nvSpPr>
          <p:cNvPr id="12" name="Управляющая кнопка: домой 11">
            <a:hlinkClick r:id="rId2" action="ppaction://hlinksldjump" highlightClick="1"/>
          </p:cNvPr>
          <p:cNvSpPr/>
          <p:nvPr/>
        </p:nvSpPr>
        <p:spPr>
          <a:xfrm>
            <a:off x="175364" y="5774499"/>
            <a:ext cx="601250" cy="9144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9104811" y="6100354"/>
            <a:ext cx="2821577" cy="5225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hlinkClick r:id="rId3" action="ppaction://hlinksldjump"/>
              </a:rPr>
              <a:t>Содержание</a:t>
            </a:r>
            <a:endParaRPr lang="ru-RU"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600" dirty="0" smtClean="0"/>
              <a:t/>
            </a:r>
            <a:br>
              <a:rPr lang="ru-RU" sz="3600" dirty="0" smtClean="0"/>
            </a:br>
            <a:r>
              <a:rPr lang="ru-RU" sz="3600" dirty="0" smtClean="0"/>
              <a:t/>
            </a:r>
            <a:br>
              <a:rPr lang="ru-RU" sz="3600" dirty="0" smtClean="0"/>
            </a:br>
            <a:r>
              <a:rPr lang="ru-RU" sz="3600" dirty="0" smtClean="0"/>
              <a:t>Рассмотри рисунок и ответь на вопрос: сколько рублей сдачи получит покупатель, расплатившийся за пакет молока и батон хлеба купюрой в 100 рублей?</a:t>
            </a:r>
            <a:r>
              <a:rPr lang="ru-RU" dirty="0" smtClean="0"/>
              <a:t/>
            </a:r>
            <a:br>
              <a:rPr lang="ru-RU" dirty="0" smtClean="0"/>
            </a:br>
            <a:r>
              <a:rPr lang="ru-RU" dirty="0" smtClean="0"/>
              <a:t> </a:t>
            </a:r>
            <a:br>
              <a:rPr lang="ru-RU" dirty="0" smtClean="0"/>
            </a:br>
            <a:endParaRPr lang="ru-RU" dirty="0"/>
          </a:p>
        </p:txBody>
      </p:sp>
      <p:pic>
        <p:nvPicPr>
          <p:cNvPr id="4" name="Содержимое 3" descr="https://math4-vpr.sdamgia.ru/get_file?id=100"/>
          <p:cNvPicPr>
            <a:picLocks noGrp="1"/>
          </p:cNvPicPr>
          <p:nvPr>
            <p:ph idx="1"/>
          </p:nvPr>
        </p:nvPicPr>
        <p:blipFill>
          <a:blip r:embed="rId2" cstate="print"/>
          <a:srcRect/>
          <a:stretch>
            <a:fillRect/>
          </a:stretch>
        </p:blipFill>
        <p:spPr bwMode="auto">
          <a:xfrm>
            <a:off x="2885090" y="1718442"/>
            <a:ext cx="5929969" cy="3240443"/>
          </a:xfrm>
          <a:prstGeom prst="rect">
            <a:avLst/>
          </a:prstGeom>
          <a:noFill/>
          <a:ln w="9525">
            <a:noFill/>
            <a:miter lim="800000"/>
            <a:headEnd/>
            <a:tailEnd/>
          </a:ln>
        </p:spPr>
      </p:pic>
      <p:sp>
        <p:nvSpPr>
          <p:cNvPr id="6" name="Содержимое 4"/>
          <p:cNvSpPr txBox="1">
            <a:spLocks/>
          </p:cNvSpPr>
          <p:nvPr/>
        </p:nvSpPr>
        <p:spPr>
          <a:xfrm>
            <a:off x="8008882" y="3689130"/>
            <a:ext cx="3436883" cy="2522483"/>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35 руб.</a:t>
            </a:r>
            <a:endParaRPr lang="ru-RU" dirty="0"/>
          </a:p>
        </p:txBody>
      </p:sp>
      <p:sp>
        <p:nvSpPr>
          <p:cNvPr id="4" name="Двойная стрелка влево/вправо 3"/>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pPr>
              <a:buNone/>
            </a:pPr>
            <a:r>
              <a:rPr lang="ru-RU" dirty="0" smtClean="0"/>
              <a:t>Решение:</a:t>
            </a:r>
          </a:p>
          <a:p>
            <a:pPr>
              <a:buNone/>
            </a:pPr>
            <a:r>
              <a:rPr lang="ru-RU" dirty="0" smtClean="0"/>
              <a:t> </a:t>
            </a:r>
          </a:p>
          <a:p>
            <a:pPr>
              <a:buNone/>
            </a:pPr>
            <a:r>
              <a:rPr lang="ru-RU" dirty="0" smtClean="0"/>
              <a:t>1) 32 + 33 = 65 (руб.) — стоимость покупки;</a:t>
            </a:r>
          </a:p>
          <a:p>
            <a:pPr>
              <a:buNone/>
            </a:pPr>
            <a:r>
              <a:rPr lang="ru-RU" dirty="0" smtClean="0"/>
              <a:t>2) 100 − 65 = 35 (руб.) — сдача.</a:t>
            </a:r>
          </a:p>
          <a:p>
            <a:pPr>
              <a:buNone/>
            </a:pPr>
            <a:r>
              <a:rPr lang="ru-RU" i="1" dirty="0" smtClean="0"/>
              <a:t>Допускается другая последовательность действий, обоснованно приводящая к верному ответу, и другая форма записи решения.</a:t>
            </a:r>
            <a:endParaRPr lang="ru-RU" dirty="0" smtClean="0"/>
          </a:p>
          <a:p>
            <a:pPr>
              <a:buNone/>
            </a:pPr>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b="1" dirty="0" smtClean="0">
                <a:latin typeface="Times New Roman" pitchFamily="18" charset="0"/>
                <a:cs typeface="Times New Roman" pitchFamily="18" charset="0"/>
              </a:rPr>
              <a:t>№1</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 Арифметические действия с цифрами </a:t>
            </a:r>
            <a:endParaRPr lang="ru-RU" b="1" dirty="0">
              <a:latin typeface="Times New Roman" pitchFamily="18" charset="0"/>
              <a:cs typeface="Times New Roman" pitchFamily="18" charset="0"/>
            </a:endParaRPr>
          </a:p>
        </p:txBody>
      </p:sp>
      <p:sp>
        <p:nvSpPr>
          <p:cNvPr id="13" name="Скругленный прямоугольник 12">
            <a:hlinkClick r:id="rId2" action="ppaction://hlinksldjump"/>
          </p:cNvPr>
          <p:cNvSpPr/>
          <p:nvPr/>
        </p:nvSpPr>
        <p:spPr>
          <a:xfrm>
            <a:off x="3216164" y="2522481"/>
            <a:ext cx="1229712" cy="127701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t>2</a:t>
            </a:r>
            <a:endParaRPr lang="ru-RU" sz="2800" b="1" dirty="0"/>
          </a:p>
        </p:txBody>
      </p:sp>
      <p:sp>
        <p:nvSpPr>
          <p:cNvPr id="14" name="Скругленный прямоугольник 13">
            <a:hlinkClick r:id="rId3" action="ppaction://hlinksldjump"/>
          </p:cNvPr>
          <p:cNvSpPr/>
          <p:nvPr/>
        </p:nvSpPr>
        <p:spPr>
          <a:xfrm>
            <a:off x="10137229" y="2522483"/>
            <a:ext cx="1119350" cy="130853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t>5</a:t>
            </a:r>
            <a:endParaRPr lang="ru-RU" sz="2800" b="1" dirty="0"/>
          </a:p>
        </p:txBody>
      </p:sp>
      <p:sp>
        <p:nvSpPr>
          <p:cNvPr id="15" name="Скругленный прямоугольник 14">
            <a:hlinkClick r:id="rId4" action="ppaction://hlinksldjump"/>
          </p:cNvPr>
          <p:cNvSpPr/>
          <p:nvPr/>
        </p:nvSpPr>
        <p:spPr>
          <a:xfrm>
            <a:off x="7751381" y="2548757"/>
            <a:ext cx="1266495" cy="126649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t>4</a:t>
            </a:r>
            <a:endParaRPr lang="ru-RU" sz="2800" b="1" dirty="0"/>
          </a:p>
        </p:txBody>
      </p:sp>
      <p:sp>
        <p:nvSpPr>
          <p:cNvPr id="16" name="Скругленный прямоугольник 15">
            <a:hlinkClick r:id="rId5" action="ppaction://hlinksldjump"/>
          </p:cNvPr>
          <p:cNvSpPr/>
          <p:nvPr/>
        </p:nvSpPr>
        <p:spPr>
          <a:xfrm>
            <a:off x="5381297" y="2543503"/>
            <a:ext cx="1303282" cy="128751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t>3</a:t>
            </a:r>
            <a:endParaRPr lang="ru-RU" sz="2800" b="1" dirty="0"/>
          </a:p>
        </p:txBody>
      </p:sp>
      <p:sp>
        <p:nvSpPr>
          <p:cNvPr id="17" name="Скругленный прямоугольник 16">
            <a:hlinkClick r:id="rId6" action="ppaction://hlinksldjump"/>
          </p:cNvPr>
          <p:cNvSpPr/>
          <p:nvPr/>
        </p:nvSpPr>
        <p:spPr>
          <a:xfrm>
            <a:off x="851336" y="2522482"/>
            <a:ext cx="1497726" cy="1277007"/>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t>1</a:t>
            </a:r>
            <a:endParaRPr lang="ru-RU" sz="2800" b="1" dirty="0"/>
          </a:p>
        </p:txBody>
      </p:sp>
      <p:sp>
        <p:nvSpPr>
          <p:cNvPr id="9" name="Управляющая кнопка: домой 8">
            <a:hlinkClick r:id="" action="ppaction://hlinkshowjump?jump=firstslide" highlightClick="1"/>
          </p:cNvPr>
          <p:cNvSpPr/>
          <p:nvPr/>
        </p:nvSpPr>
        <p:spPr>
          <a:xfrm>
            <a:off x="150313" y="5912285"/>
            <a:ext cx="513567" cy="745299"/>
          </a:xfrm>
          <a:prstGeom prst="actionButtonHome">
            <a:avLst/>
          </a:prstGeom>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a:hlinkClick r:id="rId7" action="ppaction://hlinksldjump"/>
          </p:cNvPr>
          <p:cNvSpPr/>
          <p:nvPr/>
        </p:nvSpPr>
        <p:spPr>
          <a:xfrm>
            <a:off x="0" y="5649238"/>
            <a:ext cx="926926" cy="120876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p:cNvSpPr/>
          <p:nvPr/>
        </p:nvSpPr>
        <p:spPr>
          <a:xfrm>
            <a:off x="9104811" y="6100354"/>
            <a:ext cx="2821577" cy="5225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hlinkClick r:id="rId7" action="ppaction://hlinksldjump"/>
              </a:rPr>
              <a:t>Содержание</a:t>
            </a:r>
            <a:endParaRPr lang="ru-RU" dirty="0"/>
          </a:p>
        </p:txBody>
      </p:sp>
    </p:spTree>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dirty="0" smtClean="0"/>
              <a:t/>
            </a:r>
            <a:br>
              <a:rPr lang="ru-RU" sz="3100" dirty="0" smtClean="0"/>
            </a:br>
            <a:r>
              <a:rPr lang="ru-RU" sz="3100" dirty="0" smtClean="0"/>
              <a:t/>
            </a:r>
            <a:br>
              <a:rPr lang="ru-RU" sz="3100" dirty="0" smtClean="0"/>
            </a:br>
            <a:r>
              <a:rPr lang="ru-RU" sz="3100" dirty="0" smtClean="0"/>
              <a:t>Рассмотри рисунок и ответь на вопрос: сколько рублей сдачи получит покупатель, расплатившийся за одну тарелку и один стакан купюрой в 100 руб.?</a:t>
            </a:r>
            <a:br>
              <a:rPr lang="ru-RU" sz="3100" dirty="0" smtClean="0"/>
            </a:br>
            <a:r>
              <a:rPr lang="ru-RU" sz="3100" dirty="0" smtClean="0"/>
              <a:t>Запиши решение и ответ.</a:t>
            </a:r>
            <a:r>
              <a:rPr lang="ru-RU" dirty="0" smtClean="0"/>
              <a:t/>
            </a:r>
            <a:br>
              <a:rPr lang="ru-RU" dirty="0" smtClean="0"/>
            </a:br>
            <a:endParaRPr lang="ru-RU" dirty="0"/>
          </a:p>
        </p:txBody>
      </p:sp>
      <p:pic>
        <p:nvPicPr>
          <p:cNvPr id="4" name="Содержимое 3" descr="https://math4-vpr.sdamgia.ru/get_file?id=120"/>
          <p:cNvPicPr>
            <a:picLocks noGrp="1"/>
          </p:cNvPicPr>
          <p:nvPr>
            <p:ph idx="1"/>
          </p:nvPr>
        </p:nvPicPr>
        <p:blipFill>
          <a:blip r:embed="rId2" cstate="email"/>
          <a:srcRect/>
          <a:stretch>
            <a:fillRect/>
          </a:stretch>
        </p:blipFill>
        <p:spPr bwMode="auto">
          <a:xfrm>
            <a:off x="3596015" y="2043743"/>
            <a:ext cx="3990975" cy="3505200"/>
          </a:xfrm>
          <a:prstGeom prst="rect">
            <a:avLst/>
          </a:prstGeom>
          <a:noFill/>
          <a:ln w="9525">
            <a:noFill/>
            <a:miter lim="800000"/>
            <a:headEnd/>
            <a:tailEnd/>
          </a:ln>
        </p:spPr>
      </p:pic>
      <p:sp>
        <p:nvSpPr>
          <p:cNvPr id="6" name="Содержимое 4"/>
          <p:cNvSpPr txBox="1">
            <a:spLocks/>
          </p:cNvSpPr>
          <p:nvPr/>
        </p:nvSpPr>
        <p:spPr>
          <a:xfrm>
            <a:off x="8008883" y="3689131"/>
            <a:ext cx="3074276" cy="2349062"/>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fontScale="92500"/>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7 рублей</a:t>
            </a:r>
            <a:endParaRPr lang="ru-RU" dirty="0"/>
          </a:p>
        </p:txBody>
      </p:sp>
      <p:sp>
        <p:nvSpPr>
          <p:cNvPr id="4" name="Двойная стрелка влево/вправо 3"/>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pPr>
              <a:buNone/>
            </a:pPr>
            <a:r>
              <a:rPr lang="ru-RU" dirty="0" smtClean="0"/>
              <a:t>Решение:</a:t>
            </a:r>
          </a:p>
          <a:p>
            <a:pPr>
              <a:buNone/>
            </a:pPr>
            <a:r>
              <a:rPr lang="ru-RU" dirty="0" smtClean="0"/>
              <a:t>1) 43 + 50 = 93 (руб.) — стоимость покупки;</a:t>
            </a:r>
          </a:p>
          <a:p>
            <a:pPr>
              <a:buNone/>
            </a:pPr>
            <a:r>
              <a:rPr lang="ru-RU" dirty="0" smtClean="0"/>
              <a:t>2) 100 − 93 = 7 (руб.) — сдача.</a:t>
            </a:r>
          </a:p>
          <a:p>
            <a:pPr>
              <a:buNone/>
            </a:pPr>
            <a:r>
              <a:rPr lang="ru-RU" dirty="0" smtClean="0"/>
              <a:t> </a:t>
            </a:r>
          </a:p>
          <a:p>
            <a:pPr>
              <a:buNone/>
            </a:pPr>
            <a:r>
              <a:rPr lang="ru-RU" i="1" dirty="0" smtClean="0"/>
              <a:t>Допускается другая последовательность действий, обоснованно приводящая к верному ответу, и другая форма записи решения.</a:t>
            </a:r>
            <a:endParaRPr lang="ru-RU" dirty="0" smtClean="0"/>
          </a:p>
          <a:p>
            <a:pPr>
              <a:buNone/>
            </a:pPr>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У Лёни есть 450 рублей, и ему нужно купить три пакета молока и пачку масла. Лёня решил на все оставшиеся деньги купить шоколадки. Сколько шоколадок он сможет купить?</a:t>
            </a:r>
            <a:r>
              <a:rPr lang="ru-RU" dirty="0" smtClean="0"/>
              <a:t/>
            </a:r>
            <a:br>
              <a:rPr lang="ru-RU" dirty="0" smtClean="0"/>
            </a:br>
            <a:r>
              <a:rPr lang="ru-RU" dirty="0" smtClean="0"/>
              <a:t> </a:t>
            </a:r>
            <a:br>
              <a:rPr lang="ru-RU" dirty="0" smtClean="0"/>
            </a:br>
            <a:endParaRPr lang="ru-RU" dirty="0"/>
          </a:p>
        </p:txBody>
      </p:sp>
      <p:pic>
        <p:nvPicPr>
          <p:cNvPr id="4" name="Содержимое 3" descr="https://math4-vpr.sdamgia.ru/get_file?id=237"/>
          <p:cNvPicPr>
            <a:picLocks noGrp="1"/>
          </p:cNvPicPr>
          <p:nvPr>
            <p:ph idx="1"/>
          </p:nvPr>
        </p:nvPicPr>
        <p:blipFill>
          <a:blip r:embed="rId2" cstate="print"/>
          <a:srcRect/>
          <a:stretch>
            <a:fillRect/>
          </a:stretch>
        </p:blipFill>
        <p:spPr bwMode="auto">
          <a:xfrm>
            <a:off x="2396358" y="1923393"/>
            <a:ext cx="6180083" cy="2995448"/>
          </a:xfrm>
          <a:prstGeom prst="rect">
            <a:avLst/>
          </a:prstGeom>
          <a:noFill/>
          <a:ln w="9525">
            <a:noFill/>
            <a:miter lim="800000"/>
            <a:headEnd/>
            <a:tailEnd/>
          </a:ln>
        </p:spPr>
      </p:pic>
      <p:sp>
        <p:nvSpPr>
          <p:cNvPr id="6" name="Содержимое 4"/>
          <p:cNvSpPr txBox="1">
            <a:spLocks/>
          </p:cNvSpPr>
          <p:nvPr/>
        </p:nvSpPr>
        <p:spPr>
          <a:xfrm>
            <a:off x="8008882" y="3689130"/>
            <a:ext cx="3421117" cy="2632842"/>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4 шоколадки.</a:t>
            </a:r>
            <a:endParaRPr lang="ru-RU" dirty="0"/>
          </a:p>
        </p:txBody>
      </p:sp>
      <p:sp>
        <p:nvSpPr>
          <p:cNvPr id="4" name="Двойная стрелка влево/вправо 3"/>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dirty="0"/>
          </a:p>
        </p:txBody>
      </p:sp>
      <p:sp>
        <p:nvSpPr>
          <p:cNvPr id="8" name="Управляющая кнопка: домой 7">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pPr>
              <a:buNone/>
            </a:pPr>
            <a:r>
              <a:rPr lang="ru-RU" dirty="0" smtClean="0"/>
              <a:t>Решение:</a:t>
            </a:r>
          </a:p>
          <a:p>
            <a:pPr>
              <a:buNone/>
            </a:pPr>
            <a:endParaRPr lang="ru-RU" dirty="0" smtClean="0"/>
          </a:p>
          <a:p>
            <a:pPr>
              <a:buNone/>
            </a:pPr>
            <a:r>
              <a:rPr lang="ru-RU" dirty="0" smtClean="0"/>
              <a:t>1) 3 · 56 = 168 (руб.) — Лёня заплатит за три пакета молока;</a:t>
            </a:r>
          </a:p>
          <a:p>
            <a:pPr>
              <a:buNone/>
            </a:pPr>
            <a:r>
              <a:rPr lang="ru-RU" dirty="0" smtClean="0"/>
              <a:t>2) 168 + 92 = 260 (руб.) — стоимость всей покупки;</a:t>
            </a:r>
          </a:p>
          <a:p>
            <a:pPr>
              <a:buNone/>
            </a:pPr>
            <a:r>
              <a:rPr lang="ru-RU" dirty="0" smtClean="0"/>
              <a:t>3) 450 − 260 = 190 (руб.) — сдача;</a:t>
            </a:r>
          </a:p>
          <a:p>
            <a:pPr>
              <a:buNone/>
            </a:pPr>
            <a:r>
              <a:rPr lang="ru-RU" dirty="0" smtClean="0"/>
              <a:t>4) 190 = 39 · 4 + 34 — число шоколадок равно 4.</a:t>
            </a:r>
          </a:p>
          <a:p>
            <a:pPr>
              <a:buNone/>
            </a:pPr>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dirty="0" smtClean="0"/>
              <a:t>У Саши есть 300 рублей, и ему нужно купить шесть стаканчиков йогурта и две булки хлеба. Саша решил на все оставшиеся деньги купить бублики. Сколько сдачи он получит в итоге?</a:t>
            </a:r>
            <a:endParaRPr lang="ru-RU" sz="2800" dirty="0"/>
          </a:p>
        </p:txBody>
      </p:sp>
      <p:pic>
        <p:nvPicPr>
          <p:cNvPr id="4" name="Содержимое 3" descr="https://math4-vpr.sdamgia.ru/get_file?id=242"/>
          <p:cNvPicPr>
            <a:picLocks noGrp="1"/>
          </p:cNvPicPr>
          <p:nvPr>
            <p:ph idx="1"/>
          </p:nvPr>
        </p:nvPicPr>
        <p:blipFill>
          <a:blip r:embed="rId2" cstate="print"/>
          <a:srcRect/>
          <a:stretch>
            <a:fillRect/>
          </a:stretch>
        </p:blipFill>
        <p:spPr bwMode="auto">
          <a:xfrm>
            <a:off x="2743200" y="1907628"/>
            <a:ext cx="6021278" cy="2588802"/>
          </a:xfrm>
          <a:prstGeom prst="rect">
            <a:avLst/>
          </a:prstGeom>
          <a:noFill/>
          <a:ln w="9525">
            <a:noFill/>
            <a:miter lim="800000"/>
            <a:headEnd/>
            <a:tailEnd/>
          </a:ln>
        </p:spPr>
      </p:pic>
      <p:sp>
        <p:nvSpPr>
          <p:cNvPr id="6" name="Содержимое 4"/>
          <p:cNvSpPr txBox="1">
            <a:spLocks/>
          </p:cNvSpPr>
          <p:nvPr/>
        </p:nvSpPr>
        <p:spPr>
          <a:xfrm>
            <a:off x="8008882" y="3689131"/>
            <a:ext cx="3216165" cy="2664372"/>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18 руб.</a:t>
            </a:r>
            <a:endParaRPr lang="ru-RU" dirty="0"/>
          </a:p>
        </p:txBody>
      </p:sp>
      <p:sp>
        <p:nvSpPr>
          <p:cNvPr id="4" name="Двойная стрелка влево/вправо 3"/>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pPr>
              <a:buNone/>
            </a:pPr>
            <a:r>
              <a:rPr lang="ru-RU" dirty="0" smtClean="0"/>
              <a:t>Решение:</a:t>
            </a:r>
          </a:p>
          <a:p>
            <a:pPr>
              <a:buNone/>
            </a:pPr>
            <a:r>
              <a:rPr lang="ru-RU" dirty="0" smtClean="0"/>
              <a:t> </a:t>
            </a:r>
          </a:p>
          <a:p>
            <a:pPr>
              <a:buNone/>
            </a:pPr>
            <a:r>
              <a:rPr lang="ru-RU" dirty="0" smtClean="0"/>
              <a:t>1) 6 · 28 = 168 (руб.) — заплатит Саша за йогурт;</a:t>
            </a:r>
          </a:p>
          <a:p>
            <a:pPr>
              <a:buNone/>
            </a:pPr>
            <a:r>
              <a:rPr lang="ru-RU" dirty="0" smtClean="0"/>
              <a:t>2) 2 · 35 = 70 (руб.) — заплатит Саша за хлеб;</a:t>
            </a:r>
          </a:p>
          <a:p>
            <a:pPr>
              <a:buNone/>
            </a:pPr>
            <a:r>
              <a:rPr lang="ru-RU" dirty="0" smtClean="0"/>
              <a:t>3) 168 + 70 = 238 (руб.) — стоимость покупки;</a:t>
            </a:r>
          </a:p>
          <a:p>
            <a:pPr>
              <a:buNone/>
            </a:pPr>
            <a:r>
              <a:rPr lang="ru-RU" dirty="0" smtClean="0"/>
              <a:t>4) 300 − 238 = 62 (руб.) — сдача до покупки бубликов;</a:t>
            </a:r>
          </a:p>
          <a:p>
            <a:pPr>
              <a:buNone/>
            </a:pPr>
            <a:r>
              <a:rPr lang="ru-RU" dirty="0" smtClean="0"/>
              <a:t>5) 62 = 22 · 2 + 18 — сдачи 18 рублей.</a:t>
            </a:r>
          </a:p>
          <a:p>
            <a:pPr>
              <a:buNone/>
            </a:pPr>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dirty="0" smtClean="0"/>
              <a:t>У Пети есть 1000 рублей, и ему нужно купить 1 кг моркови, 1,5 кг перца, 1 кг яблок и 2,5 кг помидоров. Какое наибольшее количество бананов сможет купить Петя на оставшиеся деньги, если один банан весит примерно 200 граммов?</a:t>
            </a:r>
            <a:endParaRPr lang="ru-RU" sz="2800" dirty="0"/>
          </a:p>
        </p:txBody>
      </p:sp>
      <p:pic>
        <p:nvPicPr>
          <p:cNvPr id="4" name="Содержимое 3" descr="https://math4-vpr.sdamgia.ru/get_file?id=254"/>
          <p:cNvPicPr>
            <a:picLocks noGrp="1"/>
          </p:cNvPicPr>
          <p:nvPr>
            <p:ph idx="1"/>
          </p:nvPr>
        </p:nvPicPr>
        <p:blipFill>
          <a:blip r:embed="rId2" cstate="print"/>
          <a:srcRect/>
          <a:stretch>
            <a:fillRect/>
          </a:stretch>
        </p:blipFill>
        <p:spPr bwMode="auto">
          <a:xfrm>
            <a:off x="2301766" y="2175642"/>
            <a:ext cx="6337409" cy="3154390"/>
          </a:xfrm>
          <a:prstGeom prst="rect">
            <a:avLst/>
          </a:prstGeom>
          <a:noFill/>
          <a:ln w="9525">
            <a:noFill/>
            <a:miter lim="800000"/>
            <a:headEnd/>
            <a:tailEnd/>
          </a:ln>
        </p:spPr>
      </p:pic>
      <p:sp>
        <p:nvSpPr>
          <p:cNvPr id="5" name="Содержимое 4"/>
          <p:cNvSpPr txBox="1">
            <a:spLocks/>
          </p:cNvSpPr>
          <p:nvPr/>
        </p:nvSpPr>
        <p:spPr>
          <a:xfrm>
            <a:off x="8513380" y="3594538"/>
            <a:ext cx="3389586" cy="2790495"/>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Найди значение выражения</a:t>
            </a:r>
            <a:br>
              <a:rPr lang="ru-RU" dirty="0" smtClean="0"/>
            </a:br>
            <a:r>
              <a:rPr lang="ru-RU" sz="6700" dirty="0" smtClean="0"/>
              <a:t> 57 - 26</a:t>
            </a:r>
            <a:r>
              <a:rPr lang="ru-RU" dirty="0" smtClean="0"/>
              <a:t/>
            </a:r>
            <a:br>
              <a:rPr lang="ru-RU" dirty="0" smtClean="0"/>
            </a:br>
            <a:endParaRPr lang="ru-RU" dirty="0"/>
          </a:p>
        </p:txBody>
      </p:sp>
      <p:sp>
        <p:nvSpPr>
          <p:cNvPr id="5" name="5-конечная звезда 4"/>
          <p:cNvSpPr/>
          <p:nvPr/>
        </p:nvSpPr>
        <p:spPr>
          <a:xfrm>
            <a:off x="7378262" y="2853558"/>
            <a:ext cx="3988675" cy="3358055"/>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solidFill>
                  <a:schemeClr val="tx1"/>
                </a:solidFill>
              </a:rPr>
              <a:t>ответ</a:t>
            </a:r>
            <a:endParaRPr lang="ru-RU" sz="3600" dirty="0">
              <a:solidFill>
                <a:schemeClr val="tx1"/>
              </a:solidFill>
            </a:endParaRPr>
          </a:p>
        </p:txBody>
      </p:sp>
      <p:sp>
        <p:nvSpPr>
          <p:cNvPr id="4" name="Прямоугольник 3">
            <a:hlinkClick r:id="rId2" action="ppaction://hlinksldjump"/>
          </p:cNvPr>
          <p:cNvSpPr/>
          <p:nvPr/>
        </p:nvSpPr>
        <p:spPr>
          <a:xfrm>
            <a:off x="-1102290" y="4208745"/>
            <a:ext cx="5010411" cy="4171167"/>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домой 5">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17 бананов.</a:t>
            </a:r>
            <a:endParaRPr lang="ru-RU" dirty="0"/>
          </a:p>
        </p:txBody>
      </p:sp>
      <p:sp>
        <p:nvSpPr>
          <p:cNvPr id="4" name="Двойная стрелка влево/вправо 3"/>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pPr>
              <a:buNone/>
            </a:pPr>
            <a:r>
              <a:rPr lang="ru-RU" dirty="0" smtClean="0"/>
              <a:t>Решение:</a:t>
            </a:r>
          </a:p>
          <a:p>
            <a:pPr>
              <a:buNone/>
            </a:pPr>
            <a:r>
              <a:rPr lang="ru-RU" dirty="0" smtClean="0"/>
              <a:t> </a:t>
            </a:r>
          </a:p>
          <a:p>
            <a:pPr>
              <a:buNone/>
            </a:pPr>
            <a:r>
              <a:rPr lang="ru-RU" dirty="0" smtClean="0"/>
              <a:t>1) 1,5 · 160 = 240 (руб.) — Петя заплатит за перец;</a:t>
            </a:r>
          </a:p>
          <a:p>
            <a:pPr>
              <a:buNone/>
            </a:pPr>
            <a:r>
              <a:rPr lang="ru-RU" dirty="0" smtClean="0"/>
              <a:t>2) 2,5 · 110 = 275 (руб.) — Петя заплатит за помидоры;</a:t>
            </a:r>
          </a:p>
          <a:p>
            <a:pPr>
              <a:buNone/>
            </a:pPr>
            <a:r>
              <a:rPr lang="ru-RU" dirty="0" smtClean="0"/>
              <a:t>3) 45 + 240 + 90 + 275 = 650 (руб.) — стоимость покупки;</a:t>
            </a:r>
          </a:p>
          <a:p>
            <a:pPr>
              <a:buNone/>
            </a:pPr>
            <a:r>
              <a:rPr lang="ru-RU" dirty="0" smtClean="0"/>
              <a:t>4) 0,2 · 100 = 20 (руб.) — стоимость одного банана;</a:t>
            </a:r>
          </a:p>
          <a:p>
            <a:pPr>
              <a:buNone/>
            </a:pPr>
            <a:r>
              <a:rPr lang="ru-RU" dirty="0" smtClean="0"/>
              <a:t>5) 1000 − 650 = 350 (руб.) — сдача до покупки бананов;</a:t>
            </a:r>
          </a:p>
          <a:p>
            <a:pPr>
              <a:buNone/>
            </a:pPr>
            <a:r>
              <a:rPr lang="ru-RU" dirty="0" smtClean="0"/>
              <a:t>6) 350 = 17 · 20 + 10 — число бананов 17.</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pPr>
              <a:buNone/>
            </a:pPr>
            <a:r>
              <a:rPr lang="ru-RU" dirty="0" smtClean="0"/>
              <a:t>   Для </a:t>
            </a:r>
            <a:r>
              <a:rPr lang="ru-RU" dirty="0" err="1" smtClean="0"/>
              <a:t>поклейки</a:t>
            </a:r>
            <a:r>
              <a:rPr lang="ru-RU" dirty="0" smtClean="0"/>
              <a:t> обоев в комнате стандартный рулон обоев длиной 10 м раскраивают на полосы длиной по 2 м 70 см. Требуется 14 таких полос. Какое число рулонов обоев требуется приобрести для оклейки этой комнаты, если склеивать полосы из кусков меньшей длины нельзя?</a:t>
            </a:r>
            <a:endParaRPr lang="ru-RU" dirty="0"/>
          </a:p>
        </p:txBody>
      </p:sp>
      <p:sp>
        <p:nvSpPr>
          <p:cNvPr id="5" name="Содержимое 4"/>
          <p:cNvSpPr txBox="1">
            <a:spLocks/>
          </p:cNvSpPr>
          <p:nvPr/>
        </p:nvSpPr>
        <p:spPr>
          <a:xfrm>
            <a:off x="8008883" y="3689130"/>
            <a:ext cx="3389586" cy="263284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a:t>
            </a:r>
            <a:endParaRPr lang="ru-RU"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5</a:t>
            </a:r>
            <a:endParaRPr lang="ru-RU" dirty="0"/>
          </a:p>
        </p:txBody>
      </p:sp>
      <p:sp>
        <p:nvSpPr>
          <p:cNvPr id="4" name="Двойная стрелка влево/вправо 3"/>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5" name="Управляющая кнопка: домой 4">
            <a:hlinkClick r:id="rId2" action="ppaction://hlinksldjump" highlightClick="1"/>
          </p:cNvPr>
          <p:cNvSpPr/>
          <p:nvPr/>
        </p:nvSpPr>
        <p:spPr>
          <a:xfrm>
            <a:off x="237995" y="5847507"/>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a:xfrm>
            <a:off x="838199" y="1825625"/>
            <a:ext cx="11001703" cy="4351338"/>
          </a:xfrm>
        </p:spPr>
        <p:txBody>
          <a:bodyPr>
            <a:normAutofit/>
          </a:bodyPr>
          <a:lstStyle/>
          <a:p>
            <a:pPr>
              <a:buNone/>
            </a:pPr>
            <a:r>
              <a:rPr lang="ru-RU" dirty="0" smtClean="0"/>
              <a:t>Решим задачу по действиям:</a:t>
            </a:r>
          </a:p>
          <a:p>
            <a:pPr>
              <a:buNone/>
            </a:pPr>
            <a:r>
              <a:rPr lang="ru-RU" dirty="0" smtClean="0"/>
              <a:t>1) Найдем сколько </a:t>
            </a:r>
            <a:r>
              <a:rPr lang="ru-RU" i="1" dirty="0" smtClean="0"/>
              <a:t>целых </a:t>
            </a:r>
            <a:r>
              <a:rPr lang="ru-RU" dirty="0" smtClean="0"/>
              <a:t>полос получается из 1 стандартного рулона: </a:t>
            </a:r>
          </a:p>
          <a:p>
            <a:pPr>
              <a:buNone/>
            </a:pPr>
            <a:r>
              <a:rPr lang="ru-RU" dirty="0" smtClean="0"/>
              <a:t>10 м : 2 м 70 см = 10  ·  100 см : (2  ·  100 см + 70 см); </a:t>
            </a:r>
          </a:p>
          <a:p>
            <a:pPr>
              <a:buNone/>
            </a:pPr>
            <a:r>
              <a:rPr lang="ru-RU" dirty="0" smtClean="0"/>
              <a:t>1000 = 270 · 3 + 190.</a:t>
            </a:r>
          </a:p>
          <a:p>
            <a:pPr>
              <a:buNone/>
            </a:pPr>
            <a:r>
              <a:rPr lang="ru-RU" dirty="0" smtClean="0"/>
              <a:t> 2) Найдем, сколько требуется рулонов на 14 полос:</a:t>
            </a:r>
          </a:p>
          <a:p>
            <a:pPr>
              <a:buNone/>
            </a:pPr>
            <a:r>
              <a:rPr lang="ru-RU" dirty="0" smtClean="0"/>
              <a:t> 14 = 3 · 4 + 2. </a:t>
            </a:r>
          </a:p>
          <a:p>
            <a:pPr>
              <a:buNone/>
            </a:pPr>
            <a:r>
              <a:rPr lang="ru-RU" dirty="0" smtClean="0"/>
              <a:t>Таким образом, требуется приобрести 5 целых рулонов. </a:t>
            </a:r>
          </a:p>
          <a:p>
            <a:pPr>
              <a:buNone/>
            </a:pPr>
            <a:r>
              <a:rPr lang="ru-RU" dirty="0" smtClean="0"/>
              <a:t>Ответ: 5.</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№4 Арифметический метод. </a:t>
            </a:r>
            <a:br>
              <a:rPr lang="ru-RU" dirty="0" smtClean="0"/>
            </a:br>
            <a:r>
              <a:rPr lang="ru-RU" dirty="0" smtClean="0"/>
              <a:t>Сравнение величин</a:t>
            </a:r>
            <a:endParaRPr lang="ru-RU" dirty="0"/>
          </a:p>
        </p:txBody>
      </p:sp>
      <p:sp>
        <p:nvSpPr>
          <p:cNvPr id="4" name="Прямоугольник 3"/>
          <p:cNvSpPr/>
          <p:nvPr/>
        </p:nvSpPr>
        <p:spPr>
          <a:xfrm>
            <a:off x="1175657" y="2286000"/>
            <a:ext cx="1436914" cy="12017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3196046" y="2307771"/>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t>2</a:t>
            </a:r>
            <a:endParaRPr lang="ru-RU" sz="2800" b="1" dirty="0"/>
          </a:p>
        </p:txBody>
      </p:sp>
      <p:sp>
        <p:nvSpPr>
          <p:cNvPr id="8" name="Прямоугольник 7"/>
          <p:cNvSpPr/>
          <p:nvPr/>
        </p:nvSpPr>
        <p:spPr>
          <a:xfrm>
            <a:off x="5320937" y="2342604"/>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t>3</a:t>
            </a:r>
            <a:endParaRPr lang="ru-RU" sz="2800" b="1" dirty="0"/>
          </a:p>
        </p:txBody>
      </p:sp>
      <p:sp>
        <p:nvSpPr>
          <p:cNvPr id="9" name="Прямоугольник 8"/>
          <p:cNvSpPr/>
          <p:nvPr/>
        </p:nvSpPr>
        <p:spPr>
          <a:xfrm>
            <a:off x="7367450" y="2390502"/>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t>4</a:t>
            </a:r>
            <a:endParaRPr lang="ru-RU" sz="2800" b="1" dirty="0"/>
          </a:p>
        </p:txBody>
      </p:sp>
      <p:sp>
        <p:nvSpPr>
          <p:cNvPr id="10" name="Прямоугольник 9"/>
          <p:cNvSpPr/>
          <p:nvPr/>
        </p:nvSpPr>
        <p:spPr>
          <a:xfrm>
            <a:off x="9374777" y="2399212"/>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b="1" dirty="0" smtClean="0"/>
              <a:t>5</a:t>
            </a:r>
            <a:endParaRPr lang="ru-RU" sz="3200" b="1" dirty="0"/>
          </a:p>
        </p:txBody>
      </p:sp>
      <p:sp>
        <p:nvSpPr>
          <p:cNvPr id="11" name="Прямоугольник 10"/>
          <p:cNvSpPr/>
          <p:nvPr/>
        </p:nvSpPr>
        <p:spPr>
          <a:xfrm>
            <a:off x="1149531" y="2286000"/>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2800" b="1" dirty="0" smtClean="0"/>
              <a:t>1</a:t>
            </a:r>
            <a:endParaRPr lang="ru-RU" sz="2800" b="1" dirty="0"/>
          </a:p>
        </p:txBody>
      </p:sp>
      <p:sp>
        <p:nvSpPr>
          <p:cNvPr id="12" name="Управляющая кнопка: домой 11">
            <a:hlinkClick r:id="rId2" action="ppaction://hlinksldjump" highlightClick="1"/>
          </p:cNvPr>
          <p:cNvSpPr/>
          <p:nvPr/>
        </p:nvSpPr>
        <p:spPr>
          <a:xfrm>
            <a:off x="175364" y="5774499"/>
            <a:ext cx="601250" cy="9144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9104811" y="6100354"/>
            <a:ext cx="2821577" cy="5225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hlinkClick r:id="rId2" action="ppaction://hlinksldjump"/>
              </a:rPr>
              <a:t>Содержание</a:t>
            </a:r>
            <a:endParaRPr lang="ru-RU"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2200" dirty="0" smtClean="0"/>
              <a:t>В зоопарке слону нужно 60 кг корма ежедневно. Жираф съедает 210 кг корма за неделю. Верблюду требуется 280 кг корма за 14 дней. Сколько килограммов корма нужно заготовить всем животным на неделю? Укажите номер верного варианта решения задачи.</a:t>
            </a:r>
            <a:br>
              <a:rPr lang="ru-RU" sz="2200" dirty="0" smtClean="0"/>
            </a:br>
            <a:r>
              <a:rPr lang="ru-RU" dirty="0" smtClean="0"/>
              <a:t/>
            </a:r>
            <a:br>
              <a:rPr lang="ru-RU" dirty="0" smtClean="0"/>
            </a:br>
            <a:endParaRPr lang="ru-RU" dirty="0"/>
          </a:p>
        </p:txBody>
      </p:sp>
      <p:graphicFrame>
        <p:nvGraphicFramePr>
          <p:cNvPr id="5" name="Содержимое 4"/>
          <p:cNvGraphicFramePr>
            <a:graphicFrameLocks noGrp="1"/>
          </p:cNvGraphicFramePr>
          <p:nvPr>
            <p:ph idx="1"/>
          </p:nvPr>
        </p:nvGraphicFramePr>
        <p:xfrm>
          <a:off x="599091" y="1825624"/>
          <a:ext cx="10941267" cy="3140514"/>
        </p:xfrm>
        <a:graphic>
          <a:graphicData uri="http://schemas.openxmlformats.org/drawingml/2006/table">
            <a:tbl>
              <a:tblPr firstRow="1" bandRow="1">
                <a:tableStyleId>{5C22544A-7EE6-4342-B048-85BDC9FD1C3A}</a:tableStyleId>
              </a:tblPr>
              <a:tblGrid>
                <a:gridCol w="3647089"/>
                <a:gridCol w="3647089"/>
                <a:gridCol w="3647089"/>
              </a:tblGrid>
              <a:tr h="906156">
                <a:tc>
                  <a:txBody>
                    <a:bodyPr/>
                    <a:lstStyle/>
                    <a:p>
                      <a:pPr algn="ctr"/>
                      <a:r>
                        <a:rPr lang="ru-RU" sz="2400" dirty="0" smtClean="0"/>
                        <a:t>1</a:t>
                      </a:r>
                      <a:endParaRPr lang="ru-RU" sz="2400" dirty="0"/>
                    </a:p>
                  </a:txBody>
                  <a:tcPr>
                    <a:solidFill>
                      <a:schemeClr val="accent6">
                        <a:lumMod val="50000"/>
                      </a:schemeClr>
                    </a:solidFill>
                  </a:tcPr>
                </a:tc>
                <a:tc>
                  <a:txBody>
                    <a:bodyPr/>
                    <a:lstStyle/>
                    <a:p>
                      <a:pPr algn="ctr"/>
                      <a:r>
                        <a:rPr lang="ru-RU" sz="2400" dirty="0" smtClean="0"/>
                        <a:t>2</a:t>
                      </a:r>
                      <a:endParaRPr lang="ru-RU" sz="2400" dirty="0"/>
                    </a:p>
                  </a:txBody>
                  <a:tcPr>
                    <a:solidFill>
                      <a:schemeClr val="accent6">
                        <a:lumMod val="50000"/>
                      </a:schemeClr>
                    </a:solidFill>
                  </a:tcPr>
                </a:tc>
                <a:tc>
                  <a:txBody>
                    <a:bodyPr/>
                    <a:lstStyle/>
                    <a:p>
                      <a:pPr algn="ctr"/>
                      <a:r>
                        <a:rPr lang="ru-RU" sz="2400" dirty="0" smtClean="0"/>
                        <a:t>3</a:t>
                      </a:r>
                      <a:endParaRPr lang="ru-RU" sz="2400" dirty="0"/>
                    </a:p>
                  </a:txBody>
                  <a:tcPr>
                    <a:solidFill>
                      <a:schemeClr val="accent6">
                        <a:lumMod val="50000"/>
                      </a:schemeClr>
                    </a:solidFill>
                  </a:tcPr>
                </a:tc>
              </a:tr>
              <a:tr h="2234358">
                <a:tc>
                  <a:txBody>
                    <a:bodyPr/>
                    <a:lstStyle/>
                    <a:p>
                      <a:r>
                        <a:rPr lang="ru-RU" sz="2400" kern="1200" dirty="0" smtClean="0">
                          <a:solidFill>
                            <a:schemeClr val="dk1"/>
                          </a:solidFill>
                          <a:latin typeface="+mn-lt"/>
                          <a:ea typeface="+mn-ea"/>
                          <a:cs typeface="+mn-cs"/>
                        </a:rPr>
                        <a:t>1) 60 · 7 = 420 (кг)</a:t>
                      </a:r>
                    </a:p>
                    <a:p>
                      <a:r>
                        <a:rPr lang="ru-RU" sz="2400" kern="1200" dirty="0" smtClean="0">
                          <a:solidFill>
                            <a:schemeClr val="dk1"/>
                          </a:solidFill>
                          <a:latin typeface="+mn-lt"/>
                          <a:ea typeface="+mn-ea"/>
                          <a:cs typeface="+mn-cs"/>
                        </a:rPr>
                        <a:t>2) 280 : 2 = 140 (кг)</a:t>
                      </a:r>
                    </a:p>
                    <a:p>
                      <a:r>
                        <a:rPr lang="ru-RU" sz="2400" kern="1200" dirty="0" smtClean="0">
                          <a:solidFill>
                            <a:schemeClr val="dk1"/>
                          </a:solidFill>
                          <a:latin typeface="+mn-lt"/>
                          <a:ea typeface="+mn-ea"/>
                          <a:cs typeface="+mn-cs"/>
                        </a:rPr>
                        <a:t>3) 420 + 210 + 140 = 770 (кг)</a:t>
                      </a:r>
                      <a:endParaRPr lang="ru-RU" sz="2400" dirty="0"/>
                    </a:p>
                  </a:txBody>
                  <a:tcPr>
                    <a:solidFill>
                      <a:schemeClr val="accent6">
                        <a:lumMod val="20000"/>
                        <a:lumOff val="80000"/>
                      </a:schemeClr>
                    </a:solidFill>
                  </a:tcPr>
                </a:tc>
                <a:tc>
                  <a:txBody>
                    <a:bodyPr/>
                    <a:lstStyle/>
                    <a:p>
                      <a:r>
                        <a:rPr lang="ru-RU" sz="2400" kern="1200" dirty="0" smtClean="0">
                          <a:solidFill>
                            <a:schemeClr val="dk1"/>
                          </a:solidFill>
                          <a:latin typeface="+mn-lt"/>
                          <a:ea typeface="+mn-ea"/>
                          <a:cs typeface="+mn-cs"/>
                        </a:rPr>
                        <a:t>1) 60 · 7 = 420 (кг)</a:t>
                      </a:r>
                    </a:p>
                    <a:p>
                      <a:r>
                        <a:rPr lang="ru-RU" sz="2400" kern="1200" dirty="0" smtClean="0">
                          <a:solidFill>
                            <a:schemeClr val="dk1"/>
                          </a:solidFill>
                          <a:latin typeface="+mn-lt"/>
                          <a:ea typeface="+mn-ea"/>
                          <a:cs typeface="+mn-cs"/>
                        </a:rPr>
                        <a:t>2) 280 : 14 = 20 (кг)</a:t>
                      </a:r>
                    </a:p>
                    <a:p>
                      <a:r>
                        <a:rPr lang="ru-RU" sz="2400" kern="1200" dirty="0" smtClean="0">
                          <a:solidFill>
                            <a:schemeClr val="dk1"/>
                          </a:solidFill>
                          <a:latin typeface="+mn-lt"/>
                          <a:ea typeface="+mn-ea"/>
                          <a:cs typeface="+mn-cs"/>
                        </a:rPr>
                        <a:t>3) 420 + 210 + 20 = 650 (кг)</a:t>
                      </a:r>
                      <a:endParaRPr lang="ru-RU" sz="2400" dirty="0"/>
                    </a:p>
                  </a:txBody>
                  <a:tcPr>
                    <a:solidFill>
                      <a:schemeClr val="accent6">
                        <a:lumMod val="20000"/>
                        <a:lumOff val="80000"/>
                      </a:schemeClr>
                    </a:solidFill>
                  </a:tcPr>
                </a:tc>
                <a:tc>
                  <a:txBody>
                    <a:bodyPr/>
                    <a:lstStyle/>
                    <a:p>
                      <a:r>
                        <a:rPr lang="ru-RU" sz="2400" kern="1200" dirty="0" smtClean="0">
                          <a:solidFill>
                            <a:schemeClr val="dk1"/>
                          </a:solidFill>
                          <a:latin typeface="+mn-lt"/>
                          <a:ea typeface="+mn-ea"/>
                          <a:cs typeface="+mn-cs"/>
                        </a:rPr>
                        <a:t>1) 60 + 210 + 280 = 550 (кг)</a:t>
                      </a:r>
                    </a:p>
                    <a:p>
                      <a:r>
                        <a:rPr lang="ru-RU" sz="2400" kern="1200" dirty="0" smtClean="0">
                          <a:solidFill>
                            <a:schemeClr val="dk1"/>
                          </a:solidFill>
                          <a:latin typeface="+mn-lt"/>
                          <a:ea typeface="+mn-ea"/>
                          <a:cs typeface="+mn-cs"/>
                        </a:rPr>
                        <a:t>2) 550 · 7 = 3850 (кг)</a:t>
                      </a:r>
                      <a:endParaRPr lang="ru-RU" sz="2400" dirty="0"/>
                    </a:p>
                  </a:txBody>
                  <a:tcPr>
                    <a:solidFill>
                      <a:schemeClr val="accent6">
                        <a:lumMod val="20000"/>
                        <a:lumOff val="80000"/>
                      </a:schemeClr>
                    </a:solidFill>
                  </a:tcPr>
                </a:tc>
              </a:tr>
            </a:tbl>
          </a:graphicData>
        </a:graphic>
      </p:graphicFrame>
      <p:sp>
        <p:nvSpPr>
          <p:cNvPr id="6" name="Содержимое 4"/>
          <p:cNvSpPr txBox="1">
            <a:spLocks/>
          </p:cNvSpPr>
          <p:nvPr/>
        </p:nvSpPr>
        <p:spPr>
          <a:xfrm>
            <a:off x="8560676" y="4067503"/>
            <a:ext cx="3216165" cy="2522482"/>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Управляющая кнопка: домой 6">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1</a:t>
            </a:r>
            <a:endParaRPr lang="ru-RU" dirty="0"/>
          </a:p>
        </p:txBody>
      </p:sp>
      <p:sp>
        <p:nvSpPr>
          <p:cNvPr id="4" name="Двойная стрелка влево/вправо 3"/>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pPr>
              <a:buNone/>
            </a:pPr>
            <a:r>
              <a:rPr lang="ru-RU" dirty="0" smtClean="0"/>
              <a:t>1) 60 · 7 = 420 (кг) — корма требуется слону на неделю;</a:t>
            </a:r>
          </a:p>
          <a:p>
            <a:pPr>
              <a:buNone/>
            </a:pPr>
            <a:r>
              <a:rPr lang="ru-RU" dirty="0" smtClean="0"/>
              <a:t>2) 280 : 2 = 140 (кг) — корма требуется верблюду на неделю;</a:t>
            </a:r>
          </a:p>
          <a:p>
            <a:pPr>
              <a:buNone/>
            </a:pPr>
            <a:r>
              <a:rPr lang="ru-RU" dirty="0" smtClean="0"/>
              <a:t>3) 420 + 210 + 140 = 770 (кг) — корма требуется всем животным на неделю.</a:t>
            </a:r>
          </a:p>
          <a:p>
            <a:pPr>
              <a:buNone/>
            </a:pPr>
            <a:r>
              <a:rPr lang="ru-RU" dirty="0" smtClean="0"/>
              <a:t> </a:t>
            </a:r>
          </a:p>
          <a:p>
            <a:pPr>
              <a:buNone/>
            </a:pPr>
            <a:r>
              <a:rPr lang="ru-RU" dirty="0" smtClean="0"/>
              <a:t>Ответ: 1.</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2267716"/>
          </a:xfrm>
        </p:spPr>
        <p:txBody>
          <a:bodyPr>
            <a:noAutofit/>
          </a:bodyPr>
          <a:lstStyle/>
          <a:p>
            <a:r>
              <a:rPr lang="ru-RU" sz="2400" dirty="0" smtClean="0"/>
              <a:t>Для </a:t>
            </a:r>
            <a:r>
              <a:rPr lang="ru-RU" sz="2400" dirty="0" err="1" smtClean="0"/>
              <a:t>поклейки</a:t>
            </a:r>
            <a:r>
              <a:rPr lang="ru-RU" sz="2400" dirty="0" smtClean="0"/>
              <a:t> обоев в комнате стандартный рулон обоев длиной 10 м раскраивают на полосы длиной по 2 м 70 см. Требуется 14 таких полос. Какое число рулонов обоев требуется приобрести для оклейки этой комнаты, если склеивать полосы из кусков меньшей длины нельзя?</a:t>
            </a:r>
            <a:endParaRPr lang="ru-RU" sz="2400" dirty="0"/>
          </a:p>
        </p:txBody>
      </p:sp>
      <p:sp>
        <p:nvSpPr>
          <p:cNvPr id="5" name="Содержимое 4"/>
          <p:cNvSpPr txBox="1">
            <a:spLocks noGrp="1"/>
          </p:cNvSpPr>
          <p:nvPr>
            <p:ph idx="1"/>
          </p:nvPr>
        </p:nvSpPr>
        <p:spPr>
          <a:xfrm>
            <a:off x="8040414" y="3105807"/>
            <a:ext cx="3313386" cy="3071156"/>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Правильный ответ </a:t>
            </a:r>
            <a:r>
              <a:rPr lang="ru-RU" sz="6000" dirty="0" smtClean="0"/>
              <a:t>31</a:t>
            </a:r>
            <a:endParaRPr lang="ru-RU" sz="6000"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4" name="Прямоугольник 3">
            <a:hlinkClick r:id="rId2" action="ppaction://hlinksldjump"/>
          </p:cNvPr>
          <p:cNvSpPr/>
          <p:nvPr/>
        </p:nvSpPr>
        <p:spPr>
          <a:xfrm>
            <a:off x="6438378" y="3031299"/>
            <a:ext cx="5298510" cy="3482235"/>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домой 5">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5.</a:t>
            </a:r>
            <a:br>
              <a:rPr lang="ru-RU" dirty="0" smtClean="0"/>
            </a:br>
            <a:endParaRPr lang="ru-RU" dirty="0"/>
          </a:p>
        </p:txBody>
      </p:sp>
      <p:sp>
        <p:nvSpPr>
          <p:cNvPr id="3" name="Содержимое 2"/>
          <p:cNvSpPr>
            <a:spLocks noGrp="1"/>
          </p:cNvSpPr>
          <p:nvPr>
            <p:ph idx="1"/>
          </p:nvPr>
        </p:nvSpPr>
        <p:spPr/>
        <p:txBody>
          <a:bodyPr/>
          <a:lstStyle/>
          <a:p>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Управляющая кнопка: домой 5">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normAutofit fontScale="92500" lnSpcReduction="20000"/>
          </a:bodyPr>
          <a:lstStyle/>
          <a:p>
            <a:pPr>
              <a:buNone/>
            </a:pPr>
            <a:r>
              <a:rPr lang="ru-RU" dirty="0" smtClean="0"/>
              <a:t>Решим задачу по действиям:</a:t>
            </a:r>
          </a:p>
          <a:p>
            <a:pPr>
              <a:buNone/>
            </a:pPr>
            <a:r>
              <a:rPr lang="ru-RU" dirty="0" smtClean="0"/>
              <a:t>1) Найдем сколько </a:t>
            </a:r>
            <a:r>
              <a:rPr lang="ru-RU" i="1" dirty="0" smtClean="0"/>
              <a:t>целых </a:t>
            </a:r>
            <a:r>
              <a:rPr lang="ru-RU" dirty="0" smtClean="0"/>
              <a:t>полос получается из 1 стандартного рулона: </a:t>
            </a:r>
          </a:p>
          <a:p>
            <a:pPr>
              <a:buNone/>
            </a:pPr>
            <a:r>
              <a:rPr lang="ru-RU" dirty="0" smtClean="0"/>
              <a:t>10 м : 2 м 70 см = 10  ·  100 см : (2  ·  100 см + 70 см); 1000 = 270 · 3 + 190.</a:t>
            </a:r>
          </a:p>
          <a:p>
            <a:pPr>
              <a:buNone/>
            </a:pPr>
            <a:r>
              <a:rPr lang="ru-RU" dirty="0" smtClean="0"/>
              <a:t> </a:t>
            </a:r>
          </a:p>
          <a:p>
            <a:pPr>
              <a:buNone/>
            </a:pPr>
            <a:r>
              <a:rPr lang="ru-RU" dirty="0" smtClean="0"/>
              <a:t>2) Найдем, сколько требуется рулонов на 14 полос: </a:t>
            </a:r>
          </a:p>
          <a:p>
            <a:pPr>
              <a:buNone/>
            </a:pPr>
            <a:r>
              <a:rPr lang="ru-RU" dirty="0" smtClean="0"/>
              <a:t>14 = 3 · 4 + 2.</a:t>
            </a:r>
          </a:p>
          <a:p>
            <a:pPr>
              <a:buNone/>
            </a:pPr>
            <a:r>
              <a:rPr lang="ru-RU" dirty="0" smtClean="0"/>
              <a:t> </a:t>
            </a:r>
          </a:p>
          <a:p>
            <a:pPr>
              <a:buNone/>
            </a:pPr>
            <a:r>
              <a:rPr lang="ru-RU" dirty="0" smtClean="0"/>
              <a:t>Таким образом, требуется приобрести 5 целых рулонов.</a:t>
            </a:r>
          </a:p>
          <a:p>
            <a:pPr>
              <a:buNone/>
            </a:pPr>
            <a:r>
              <a:rPr lang="ru-RU" dirty="0" smtClean="0"/>
              <a:t> </a:t>
            </a:r>
          </a:p>
          <a:p>
            <a:pPr>
              <a:buNone/>
            </a:pPr>
            <a:r>
              <a:rPr lang="ru-RU" dirty="0" smtClean="0"/>
              <a:t>Ответ: 5.</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Когда в Москве полдень, в Красноярске 4 часа дня. Сколько времени в Москве, когда в Красноярске 2 часа ночи?</a:t>
            </a:r>
            <a:endParaRPr lang="ru-RU" dirty="0"/>
          </a:p>
        </p:txBody>
      </p:sp>
      <p:sp>
        <p:nvSpPr>
          <p:cNvPr id="5" name="Содержимое 4"/>
          <p:cNvSpPr txBox="1">
            <a:spLocks noGrp="1"/>
          </p:cNvSpPr>
          <p:nvPr>
            <p:ph idx="1"/>
          </p:nvPr>
        </p:nvSpPr>
        <p:spPr>
          <a:xfrm>
            <a:off x="7315200" y="2774731"/>
            <a:ext cx="4038599" cy="340223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22:00.</a:t>
            </a:r>
            <a:br>
              <a:rPr lang="ru-RU" dirty="0" smtClean="0"/>
            </a:br>
            <a:endParaRPr lang="ru-RU" dirty="0"/>
          </a:p>
        </p:txBody>
      </p:sp>
      <p:sp>
        <p:nvSpPr>
          <p:cNvPr id="5" name="Содержимое 4"/>
          <p:cNvSpPr>
            <a:spLocks noGrp="1"/>
          </p:cNvSpPr>
          <p:nvPr>
            <p:ph idx="1"/>
          </p:nvPr>
        </p:nvSpPr>
        <p:spPr>
          <a:xfrm>
            <a:off x="7236372" y="3799489"/>
            <a:ext cx="4117428" cy="2377473"/>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pPr>
              <a:buNone/>
            </a:pPr>
            <a:r>
              <a:rPr lang="ru-RU" dirty="0" smtClean="0"/>
              <a:t>Когда в Москве 12 часов дня, в Красноярске 16 часов. Значит, разница во времени составляет 16 - 12 = 4 часа. Когда в Красноярске 2 часа ночи, в Москве 22:00.</a:t>
            </a:r>
          </a:p>
          <a:p>
            <a:pPr>
              <a:buNone/>
            </a:pPr>
            <a:r>
              <a:rPr lang="ru-RU" dirty="0" smtClean="0"/>
              <a:t> </a:t>
            </a:r>
          </a:p>
          <a:p>
            <a:pPr>
              <a:buNone/>
            </a:pPr>
            <a:r>
              <a:rPr lang="ru-RU" dirty="0" smtClean="0"/>
              <a:t>Ответ: 22:00.</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700" dirty="0" smtClean="0"/>
              <a:t>Для изготовления четырёх одинаковых штор требуется 4 куска ткани длиной по 2 м 30 см каждый. Для этой цели был куплен отрез ткани длиной 10 м. Какова будет длина куска ткани, оставшегося после раскроя? Ответ вырази в сантиметрах</a:t>
            </a:r>
            <a:r>
              <a:rPr lang="ru-RU" dirty="0" smtClean="0"/>
              <a:t>.</a:t>
            </a:r>
            <a:endParaRPr lang="ru-RU" dirty="0"/>
          </a:p>
        </p:txBody>
      </p:sp>
      <p:sp>
        <p:nvSpPr>
          <p:cNvPr id="5" name="Содержимое 4"/>
          <p:cNvSpPr txBox="1">
            <a:spLocks noGrp="1"/>
          </p:cNvSpPr>
          <p:nvPr>
            <p:ph idx="1"/>
          </p:nvPr>
        </p:nvSpPr>
        <p:spPr>
          <a:xfrm>
            <a:off x="7756634" y="2995447"/>
            <a:ext cx="3597165" cy="3181515"/>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80.</a:t>
            </a:r>
            <a:br>
              <a:rPr lang="ru-RU" dirty="0" smtClean="0"/>
            </a:br>
            <a:endParaRPr lang="ru-RU" dirty="0"/>
          </a:p>
        </p:txBody>
      </p:sp>
      <p:sp>
        <p:nvSpPr>
          <p:cNvPr id="5" name="Содержимое 4"/>
          <p:cNvSpPr>
            <a:spLocks noGrp="1"/>
          </p:cNvSpPr>
          <p:nvPr>
            <p:ph idx="1"/>
          </p:nvPr>
        </p:nvSpPr>
        <p:spPr>
          <a:xfrm>
            <a:off x="7677806" y="4745421"/>
            <a:ext cx="3675993" cy="1431542"/>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normAutofit fontScale="85000" lnSpcReduction="20000"/>
          </a:bodyPr>
          <a:lstStyle/>
          <a:p>
            <a:pPr>
              <a:buNone/>
            </a:pPr>
            <a:r>
              <a:rPr lang="ru-RU" dirty="0" smtClean="0"/>
              <a:t>Решим задачу по действиям:</a:t>
            </a:r>
          </a:p>
          <a:p>
            <a:pPr>
              <a:buNone/>
            </a:pPr>
            <a:r>
              <a:rPr lang="ru-RU" dirty="0" smtClean="0"/>
              <a:t>1) Найдем, сколько требуется ткани для четырёх одинаковых штор:</a:t>
            </a:r>
          </a:p>
          <a:p>
            <a:pPr>
              <a:buNone/>
            </a:pPr>
            <a:r>
              <a:rPr lang="ru-RU" dirty="0" smtClean="0"/>
              <a:t> </a:t>
            </a:r>
          </a:p>
          <a:p>
            <a:pPr>
              <a:buNone/>
            </a:pPr>
            <a:r>
              <a:rPr lang="ru-RU" dirty="0" smtClean="0"/>
              <a:t>4  ·  2 м 30 см = 8 м 120 см = 9 м 20 см.</a:t>
            </a:r>
          </a:p>
          <a:p>
            <a:pPr>
              <a:buNone/>
            </a:pPr>
            <a:r>
              <a:rPr lang="ru-RU" dirty="0" smtClean="0"/>
              <a:t> </a:t>
            </a:r>
          </a:p>
          <a:p>
            <a:pPr>
              <a:buNone/>
            </a:pPr>
            <a:r>
              <a:rPr lang="ru-RU" dirty="0" smtClean="0"/>
              <a:t>2) Найдем, сколько останется ткани:</a:t>
            </a:r>
          </a:p>
          <a:p>
            <a:pPr>
              <a:buNone/>
            </a:pPr>
            <a:r>
              <a:rPr lang="ru-RU" dirty="0" smtClean="0"/>
              <a:t> </a:t>
            </a:r>
          </a:p>
          <a:p>
            <a:pPr>
              <a:buNone/>
            </a:pPr>
            <a:r>
              <a:rPr lang="ru-RU" dirty="0" smtClean="0"/>
              <a:t>10 м - 9 м 20 см = 9 м 100 см - 9 м 20 см = 0 м 80 см = 80 см.</a:t>
            </a:r>
          </a:p>
          <a:p>
            <a:pPr>
              <a:buNone/>
            </a:pPr>
            <a:r>
              <a:rPr lang="ru-RU" dirty="0" smtClean="0"/>
              <a:t> </a:t>
            </a:r>
          </a:p>
          <a:p>
            <a:pPr>
              <a:buNone/>
            </a:pPr>
            <a:r>
              <a:rPr lang="ru-RU" dirty="0" smtClean="0"/>
              <a:t>Ответ: 80.</a:t>
            </a:r>
          </a:p>
          <a:p>
            <a:pPr>
              <a:buNone/>
            </a:pPr>
            <a:r>
              <a:rPr lang="ru-RU" dirty="0" smtClean="0"/>
              <a:t> </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dirty="0" smtClean="0"/>
              <a:t>Вика собирается пойти с подругами в кино. Сеанс начинается в 15 ч 10 мин. Она вышла из дома в 14 ч 30 мин. На сколько минут Вика опоздает к началу сеанса, если дорога от дома до кинотеатра занимает 50 мин.?</a:t>
            </a:r>
            <a:endParaRPr lang="ru-RU" sz="2800" dirty="0"/>
          </a:p>
        </p:txBody>
      </p:sp>
      <p:sp>
        <p:nvSpPr>
          <p:cNvPr id="5" name="Содержимое 4"/>
          <p:cNvSpPr txBox="1">
            <a:spLocks noGrp="1"/>
          </p:cNvSpPr>
          <p:nvPr>
            <p:ph idx="1"/>
          </p:nvPr>
        </p:nvSpPr>
        <p:spPr>
          <a:xfrm>
            <a:off x="7457090" y="2932386"/>
            <a:ext cx="3896709" cy="3244576"/>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Ответ: на 10 минут или на 10.</a:t>
            </a:r>
            <a:br>
              <a:rPr lang="ru-RU" dirty="0" smtClean="0"/>
            </a:br>
            <a:endParaRPr lang="ru-RU" dirty="0"/>
          </a:p>
        </p:txBody>
      </p:sp>
      <p:sp>
        <p:nvSpPr>
          <p:cNvPr id="5" name="Содержимое 4"/>
          <p:cNvSpPr>
            <a:spLocks noGrp="1"/>
          </p:cNvSpPr>
          <p:nvPr>
            <p:ph idx="1"/>
          </p:nvPr>
        </p:nvSpPr>
        <p:spPr>
          <a:xfrm>
            <a:off x="6479628" y="3846785"/>
            <a:ext cx="4874172" cy="233017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Фото учебника с правилом </a:t>
            </a:r>
            <a:br>
              <a:rPr lang="ru-RU" dirty="0" smtClean="0"/>
            </a:br>
            <a:r>
              <a:rPr lang="ru-RU" dirty="0" smtClean="0"/>
              <a:t>( Математика 3 </a:t>
            </a:r>
            <a:r>
              <a:rPr lang="ru-RU" dirty="0" err="1" smtClean="0"/>
              <a:t>кл</a:t>
            </a:r>
            <a:r>
              <a:rPr lang="ru-RU" dirty="0" smtClean="0"/>
              <a:t>. 2 ч. Стр. 5)</a:t>
            </a:r>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098" name="Picture 2"/>
          <p:cNvPicPr>
            <a:picLocks noGrp="1" noChangeAspect="1" noChangeArrowheads="1"/>
          </p:cNvPicPr>
          <p:nvPr>
            <p:ph idx="1"/>
          </p:nvPr>
        </p:nvPicPr>
        <p:blipFill>
          <a:blip r:embed="rId3" cstate="email"/>
          <a:srcRect/>
          <a:stretch>
            <a:fillRect/>
          </a:stretch>
        </p:blipFill>
        <p:spPr bwMode="auto">
          <a:xfrm>
            <a:off x="3195108" y="1825625"/>
            <a:ext cx="5801784" cy="4351338"/>
          </a:xfrm>
          <a:prstGeom prst="rect">
            <a:avLst/>
          </a:prstGeom>
          <a:noFill/>
          <a:ln w="9525">
            <a:noFill/>
            <a:miter lim="800000"/>
            <a:headEnd/>
            <a:tailEnd/>
          </a:ln>
          <a:effectLst/>
        </p:spPr>
      </p:pic>
    </p:spTree>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normAutofit fontScale="92500" lnSpcReduction="20000"/>
          </a:bodyPr>
          <a:lstStyle/>
          <a:p>
            <a:r>
              <a:rPr lang="ru-RU" dirty="0" smtClean="0"/>
              <a:t>Решим задачу по действиям:</a:t>
            </a:r>
          </a:p>
          <a:p>
            <a:r>
              <a:rPr lang="ru-RU" dirty="0" smtClean="0"/>
              <a:t>1) Найдем, во сколько Вика придёт в кинотеатр:</a:t>
            </a:r>
          </a:p>
          <a:p>
            <a:pPr>
              <a:buNone/>
            </a:pPr>
            <a:r>
              <a:rPr lang="ru-RU" dirty="0" smtClean="0"/>
              <a:t> </a:t>
            </a:r>
          </a:p>
          <a:p>
            <a:r>
              <a:rPr lang="ru-RU" dirty="0" smtClean="0"/>
              <a:t>14 часов 30 минут + 50 минут = 14 часов 80 минут = 15 часов 20 минут;</a:t>
            </a:r>
          </a:p>
          <a:p>
            <a:pPr>
              <a:buNone/>
            </a:pPr>
            <a:r>
              <a:rPr lang="ru-RU" dirty="0" smtClean="0"/>
              <a:t> </a:t>
            </a:r>
          </a:p>
          <a:p>
            <a:r>
              <a:rPr lang="ru-RU" dirty="0" smtClean="0"/>
              <a:t>2) Найдем, на сколько Вика опоздает:</a:t>
            </a:r>
          </a:p>
          <a:p>
            <a:pPr>
              <a:buNone/>
            </a:pPr>
            <a:r>
              <a:rPr lang="ru-RU" dirty="0" smtClean="0"/>
              <a:t> </a:t>
            </a:r>
          </a:p>
          <a:p>
            <a:r>
              <a:rPr lang="ru-RU" dirty="0" smtClean="0"/>
              <a:t>15 часов 20 минут - 15 часов 10 минут = 0 часов 10 минут = 10 минут.</a:t>
            </a:r>
          </a:p>
          <a:p>
            <a:pPr>
              <a:buNone/>
            </a:pPr>
            <a:r>
              <a:rPr lang="ru-RU" dirty="0" smtClean="0"/>
              <a:t> </a:t>
            </a:r>
          </a:p>
          <a:p>
            <a:r>
              <a:rPr lang="ru-RU" dirty="0" smtClean="0"/>
              <a:t>Ответ: на 10 минут или на 10.</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 5 Вычисление примера геометрических фигур</a:t>
            </a:r>
            <a:endParaRPr lang="ru-RU" dirty="0"/>
          </a:p>
        </p:txBody>
      </p:sp>
      <p:sp>
        <p:nvSpPr>
          <p:cNvPr id="4" name="Прямоугольник 3"/>
          <p:cNvSpPr/>
          <p:nvPr/>
        </p:nvSpPr>
        <p:spPr>
          <a:xfrm>
            <a:off x="1175657" y="2286000"/>
            <a:ext cx="1436914" cy="12017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3148749" y="2323537"/>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b="1" dirty="0" smtClean="0">
                <a:solidFill>
                  <a:schemeClr val="tx1"/>
                </a:solidFill>
              </a:rPr>
              <a:t>2</a:t>
            </a:r>
            <a:endParaRPr lang="ru-RU" sz="3200" b="1" dirty="0">
              <a:solidFill>
                <a:schemeClr val="tx1"/>
              </a:solidFill>
            </a:endParaRPr>
          </a:p>
        </p:txBody>
      </p:sp>
      <p:sp>
        <p:nvSpPr>
          <p:cNvPr id="8" name="Прямоугольник 7"/>
          <p:cNvSpPr/>
          <p:nvPr/>
        </p:nvSpPr>
        <p:spPr>
          <a:xfrm>
            <a:off x="5320937" y="2342604"/>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b="1" dirty="0" smtClean="0">
                <a:solidFill>
                  <a:schemeClr val="tx1"/>
                </a:solidFill>
              </a:rPr>
              <a:t>3</a:t>
            </a:r>
            <a:endParaRPr lang="ru-RU" sz="3200" b="1" dirty="0">
              <a:solidFill>
                <a:schemeClr val="tx1"/>
              </a:solidFill>
            </a:endParaRPr>
          </a:p>
        </p:txBody>
      </p:sp>
      <p:sp>
        <p:nvSpPr>
          <p:cNvPr id="9" name="Прямоугольник 8"/>
          <p:cNvSpPr/>
          <p:nvPr/>
        </p:nvSpPr>
        <p:spPr>
          <a:xfrm>
            <a:off x="7398981" y="2374736"/>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b="1" dirty="0" smtClean="0">
                <a:solidFill>
                  <a:schemeClr val="tx1"/>
                </a:solidFill>
              </a:rPr>
              <a:t>4</a:t>
            </a:r>
            <a:endParaRPr lang="ru-RU" sz="3200" b="1" dirty="0">
              <a:solidFill>
                <a:schemeClr val="tx1"/>
              </a:solidFill>
            </a:endParaRPr>
          </a:p>
        </p:txBody>
      </p:sp>
      <p:sp>
        <p:nvSpPr>
          <p:cNvPr id="10" name="Прямоугольник 9"/>
          <p:cNvSpPr/>
          <p:nvPr/>
        </p:nvSpPr>
        <p:spPr>
          <a:xfrm>
            <a:off x="9359012" y="2414978"/>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b="1" dirty="0" smtClean="0">
                <a:solidFill>
                  <a:schemeClr val="tx1"/>
                </a:solidFill>
              </a:rPr>
              <a:t>5</a:t>
            </a:r>
            <a:endParaRPr lang="ru-RU" sz="3200" b="1" dirty="0">
              <a:solidFill>
                <a:schemeClr val="tx1"/>
              </a:solidFill>
            </a:endParaRPr>
          </a:p>
        </p:txBody>
      </p:sp>
      <p:sp>
        <p:nvSpPr>
          <p:cNvPr id="11" name="Прямоугольник 10"/>
          <p:cNvSpPr/>
          <p:nvPr/>
        </p:nvSpPr>
        <p:spPr>
          <a:xfrm>
            <a:off x="1149531" y="2286000"/>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b="1" dirty="0" smtClean="0">
                <a:solidFill>
                  <a:schemeClr val="tx1"/>
                </a:solidFill>
              </a:rPr>
              <a:t>1</a:t>
            </a:r>
            <a:endParaRPr lang="ru-RU" sz="3200" b="1" dirty="0">
              <a:solidFill>
                <a:schemeClr val="tx1"/>
              </a:solidFill>
            </a:endParaRPr>
          </a:p>
        </p:txBody>
      </p:sp>
      <p:sp>
        <p:nvSpPr>
          <p:cNvPr id="12" name="Управляющая кнопка: домой 11">
            <a:hlinkClick r:id="rId2" action="ppaction://hlinksldjump" highlightClick="1"/>
          </p:cNvPr>
          <p:cNvSpPr/>
          <p:nvPr/>
        </p:nvSpPr>
        <p:spPr>
          <a:xfrm>
            <a:off x="175364" y="5774499"/>
            <a:ext cx="601250" cy="9144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9104811" y="6100354"/>
            <a:ext cx="2821577" cy="5225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hlinkClick r:id="rId2" action="ppaction://hlinksldjump"/>
              </a:rPr>
              <a:t>Содержание</a:t>
            </a:r>
            <a:endParaRPr lang="ru-RU"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dirty="0" smtClean="0"/>
              <a:t>На рисунке изображён план коридора.</a:t>
            </a:r>
            <a:br>
              <a:rPr lang="ru-RU" sz="3100" dirty="0" smtClean="0"/>
            </a:br>
            <a:r>
              <a:rPr lang="ru-RU" sz="3100" dirty="0" smtClean="0"/>
              <a:t>Найди площадь коридора, если длина одной клетки соответствует 1 м.</a:t>
            </a:r>
            <a:r>
              <a:rPr lang="ru-RU" dirty="0" smtClean="0"/>
              <a:t/>
            </a:r>
            <a:br>
              <a:rPr lang="ru-RU" dirty="0" smtClean="0"/>
            </a:br>
            <a:endParaRPr lang="ru-RU" dirty="0"/>
          </a:p>
        </p:txBody>
      </p:sp>
      <p:pic>
        <p:nvPicPr>
          <p:cNvPr id="4" name="Содержимое 3" descr="https://math4-vpr.sdamgia.ru/get_file?id=384"/>
          <p:cNvPicPr>
            <a:picLocks noGrp="1"/>
          </p:cNvPicPr>
          <p:nvPr>
            <p:ph idx="1"/>
          </p:nvPr>
        </p:nvPicPr>
        <p:blipFill>
          <a:blip r:embed="rId2" cstate="print"/>
          <a:srcRect/>
          <a:stretch>
            <a:fillRect/>
          </a:stretch>
        </p:blipFill>
        <p:spPr bwMode="auto">
          <a:xfrm>
            <a:off x="961696" y="2049517"/>
            <a:ext cx="6306207" cy="2475186"/>
          </a:xfrm>
          <a:prstGeom prst="rect">
            <a:avLst/>
          </a:prstGeom>
          <a:noFill/>
          <a:ln w="9525">
            <a:noFill/>
            <a:miter lim="800000"/>
            <a:headEnd/>
            <a:tailEnd/>
          </a:ln>
        </p:spPr>
      </p:pic>
      <p:sp>
        <p:nvSpPr>
          <p:cNvPr id="6" name="Содержимое 4"/>
          <p:cNvSpPr txBox="1">
            <a:spLocks/>
          </p:cNvSpPr>
          <p:nvPr/>
        </p:nvSpPr>
        <p:spPr>
          <a:xfrm>
            <a:off x="7788166" y="3026978"/>
            <a:ext cx="3565633" cy="3149983"/>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12</a:t>
            </a:r>
            <a:br>
              <a:rPr lang="ru-RU" dirty="0" smtClean="0"/>
            </a:br>
            <a:endParaRPr lang="ru-RU" dirty="0"/>
          </a:p>
        </p:txBody>
      </p:sp>
      <p:sp>
        <p:nvSpPr>
          <p:cNvPr id="4" name="Двойная стрелка влево/вправо 3"/>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dirty="0"/>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Площадь коридора — это площадь прямоугольника. Площадь прямоугольника равна произведению длин его сторон, т. е.: .</a:t>
            </a:r>
          </a:p>
          <a:p>
            <a:pPr>
              <a:buNone/>
            </a:pPr>
            <a:r>
              <a:rPr lang="ru-RU" dirty="0" smtClean="0"/>
              <a:t> </a:t>
            </a:r>
          </a:p>
          <a:p>
            <a:r>
              <a:rPr lang="ru-RU" dirty="0" smtClean="0"/>
              <a:t>Ответ: 12</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
            </a:r>
            <a:br>
              <a:rPr lang="ru-RU" dirty="0" smtClean="0"/>
            </a:br>
            <a:r>
              <a:rPr lang="ru-RU" dirty="0" smtClean="0"/>
              <a:t>На рисунке представлена аппликация из различных геометрических фигур. Запиши количество кругов, изображённых на данном рисунке.</a:t>
            </a:r>
            <a:br>
              <a:rPr lang="ru-RU" dirty="0" smtClean="0"/>
            </a:br>
            <a:endParaRPr lang="ru-RU" dirty="0"/>
          </a:p>
        </p:txBody>
      </p:sp>
      <p:pic>
        <p:nvPicPr>
          <p:cNvPr id="4" name="Содержимое 3" descr="https://math4-vpr.sdamgia.ru/get_file?id=1430"/>
          <p:cNvPicPr>
            <a:picLocks noGrp="1"/>
          </p:cNvPicPr>
          <p:nvPr>
            <p:ph idx="1"/>
          </p:nvPr>
        </p:nvPicPr>
        <p:blipFill>
          <a:blip r:embed="rId2" cstate="print"/>
          <a:srcRect/>
          <a:stretch>
            <a:fillRect/>
          </a:stretch>
        </p:blipFill>
        <p:spPr bwMode="auto">
          <a:xfrm>
            <a:off x="551794" y="2869324"/>
            <a:ext cx="4205288" cy="3247697"/>
          </a:xfrm>
          <a:prstGeom prst="rect">
            <a:avLst/>
          </a:prstGeom>
          <a:noFill/>
          <a:ln w="9525">
            <a:noFill/>
            <a:miter lim="800000"/>
            <a:headEnd/>
            <a:tailEnd/>
          </a:ln>
        </p:spPr>
      </p:pic>
      <p:sp>
        <p:nvSpPr>
          <p:cNvPr id="5" name="Содержимое 4"/>
          <p:cNvSpPr txBox="1">
            <a:spLocks/>
          </p:cNvSpPr>
          <p:nvPr/>
        </p:nvSpPr>
        <p:spPr>
          <a:xfrm>
            <a:off x="7126014" y="2822028"/>
            <a:ext cx="4227785" cy="3354934"/>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7.</a:t>
            </a:r>
            <a:br>
              <a:rPr lang="ru-RU" dirty="0" smtClean="0"/>
            </a:br>
            <a:endParaRPr lang="ru-RU" dirty="0"/>
          </a:p>
        </p:txBody>
      </p:sp>
      <p:sp>
        <p:nvSpPr>
          <p:cNvPr id="4" name="Двойная стрелка влево/вправо 3"/>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5" name="Содержимое 4"/>
          <p:cNvSpPr>
            <a:spLocks noGrp="1"/>
          </p:cNvSpPr>
          <p:nvPr>
            <p:ph idx="1"/>
          </p:nvPr>
        </p:nvSpPr>
        <p:spPr/>
        <p:txBody>
          <a:bodyPr/>
          <a:lstStyle/>
          <a:p>
            <a:pPr>
              <a:buNone/>
            </a:pPr>
            <a:r>
              <a:rPr lang="ru-RU" dirty="0" smtClean="0"/>
              <a:t>На данном рисунке изображено семь кругов.</a:t>
            </a:r>
          </a:p>
          <a:p>
            <a:pPr>
              <a:buNone/>
            </a:pPr>
            <a:r>
              <a:rPr lang="ru-RU" dirty="0" smtClean="0"/>
              <a:t> </a:t>
            </a:r>
          </a:p>
          <a:p>
            <a:r>
              <a:rPr lang="ru-RU" dirty="0" smtClean="0"/>
              <a:t>Ответ: 7.</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dirty="0" smtClean="0"/>
              <a:t>На стене в школьном коридоре повесили портреты 12 лучших спортсменов школы в одинаковых квадратных рамках. Этот ряд занял 6 метров (см. рисунок). Чему равен периметр одной рамки? Ответ запиши в сантиметрах</a:t>
            </a:r>
            <a:endParaRPr lang="ru-RU" sz="2800" dirty="0"/>
          </a:p>
        </p:txBody>
      </p:sp>
      <p:pic>
        <p:nvPicPr>
          <p:cNvPr id="4" name="Содержимое 3" descr="https://math4-vpr.sdamgia.ru/get_file?id=1438"/>
          <p:cNvPicPr>
            <a:picLocks noGrp="1"/>
          </p:cNvPicPr>
          <p:nvPr>
            <p:ph idx="1"/>
          </p:nvPr>
        </p:nvPicPr>
        <p:blipFill>
          <a:blip r:embed="rId2" cstate="print"/>
          <a:srcRect/>
          <a:stretch>
            <a:fillRect/>
          </a:stretch>
        </p:blipFill>
        <p:spPr bwMode="auto">
          <a:xfrm>
            <a:off x="804042" y="2822028"/>
            <a:ext cx="7039796" cy="2349062"/>
          </a:xfrm>
          <a:prstGeom prst="rect">
            <a:avLst/>
          </a:prstGeom>
          <a:noFill/>
          <a:ln w="9525">
            <a:noFill/>
            <a:miter lim="800000"/>
            <a:headEnd/>
            <a:tailEnd/>
          </a:ln>
        </p:spPr>
      </p:pic>
      <p:sp>
        <p:nvSpPr>
          <p:cNvPr id="6" name="Содержимое 4"/>
          <p:cNvSpPr txBox="1">
            <a:spLocks/>
          </p:cNvSpPr>
          <p:nvPr/>
        </p:nvSpPr>
        <p:spPr>
          <a:xfrm>
            <a:off x="7709338" y="2869324"/>
            <a:ext cx="3644461" cy="3307638"/>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200.</a:t>
            </a:r>
            <a:br>
              <a:rPr lang="ru-RU" dirty="0" smtClean="0"/>
            </a:br>
            <a:endParaRPr lang="ru-RU" dirty="0"/>
          </a:p>
        </p:txBody>
      </p:sp>
      <p:sp>
        <p:nvSpPr>
          <p:cNvPr id="4" name="Двойная стрелка влево/вправо 3"/>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Найти значение выражения</a:t>
            </a:r>
            <a:br>
              <a:rPr lang="ru-RU" dirty="0" smtClean="0"/>
            </a:br>
            <a:r>
              <a:rPr lang="ru-RU" dirty="0" smtClean="0"/>
              <a:t>  </a:t>
            </a:r>
            <a:r>
              <a:rPr lang="ru-RU" sz="6000" dirty="0" smtClean="0"/>
              <a:t>45 + 23 </a:t>
            </a:r>
            <a:endParaRPr lang="ru-RU" sz="6000" dirty="0"/>
          </a:p>
        </p:txBody>
      </p:sp>
      <p:sp>
        <p:nvSpPr>
          <p:cNvPr id="5" name="Содержимое 4"/>
          <p:cNvSpPr>
            <a:spLocks noGrp="1"/>
          </p:cNvSpPr>
          <p:nvPr>
            <p:ph idx="1"/>
          </p:nvPr>
        </p:nvSpPr>
        <p:spPr>
          <a:xfrm>
            <a:off x="7126014" y="2743200"/>
            <a:ext cx="3626069" cy="3071156"/>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ru-RU" sz="3600" dirty="0" smtClean="0">
                <a:solidFill>
                  <a:schemeClr val="tx1"/>
                </a:solidFill>
              </a:rPr>
              <a:t>ответ</a:t>
            </a:r>
            <a:endParaRPr lang="ru-RU" sz="3600" dirty="0">
              <a:solidFill>
                <a:schemeClr val="tx1"/>
              </a:solidFill>
            </a:endParaRPr>
          </a:p>
        </p:txBody>
      </p:sp>
      <p:sp>
        <p:nvSpPr>
          <p:cNvPr id="4" name="Прямоугольник 3">
            <a:hlinkClick r:id="rId2" action="ppaction://hlinksldjump"/>
          </p:cNvPr>
          <p:cNvSpPr/>
          <p:nvPr/>
        </p:nvSpPr>
        <p:spPr>
          <a:xfrm>
            <a:off x="6425852" y="2167003"/>
            <a:ext cx="5073041" cy="4459265"/>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Управляющая кнопка: домой 6">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Переведем метры в сантиметры: 6 м = 6 · 100 = 600 см. Найдем сторону рамки:</a:t>
            </a:r>
          </a:p>
          <a:p>
            <a:pPr>
              <a:buNone/>
            </a:pPr>
            <a:r>
              <a:rPr lang="ru-RU" dirty="0" smtClean="0"/>
              <a:t> </a:t>
            </a:r>
          </a:p>
          <a:p>
            <a:r>
              <a:rPr lang="ru-RU" dirty="0" smtClean="0"/>
              <a:t>600 : 12 = 50 (см).Тогда периметр плитки равен:50 · 4 = 200 (см). </a:t>
            </a:r>
          </a:p>
          <a:p>
            <a:r>
              <a:rPr lang="ru-RU" dirty="0" smtClean="0"/>
              <a:t>Ответ: 200.</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На рисунке изображён четырёхугольник.</a:t>
            </a:r>
            <a:endParaRPr lang="ru-RU" dirty="0"/>
          </a:p>
        </p:txBody>
      </p:sp>
      <p:pic>
        <p:nvPicPr>
          <p:cNvPr id="4" name="Содержимое 3" descr="https://math4-vpr.sdamgia.ru/get_file?id=351"/>
          <p:cNvPicPr>
            <a:picLocks noGrp="1"/>
          </p:cNvPicPr>
          <p:nvPr>
            <p:ph idx="1"/>
          </p:nvPr>
        </p:nvPicPr>
        <p:blipFill>
          <a:blip r:embed="rId2" cstate="print"/>
          <a:srcRect/>
          <a:stretch>
            <a:fillRect/>
          </a:stretch>
        </p:blipFill>
        <p:spPr bwMode="auto">
          <a:xfrm>
            <a:off x="1571789" y="2520813"/>
            <a:ext cx="3971925" cy="1857375"/>
          </a:xfrm>
          <a:prstGeom prst="rect">
            <a:avLst/>
          </a:prstGeom>
          <a:noFill/>
          <a:ln w="9525">
            <a:noFill/>
            <a:miter lim="800000"/>
            <a:headEnd/>
            <a:tailEnd/>
          </a:ln>
        </p:spPr>
      </p:pic>
      <p:sp>
        <p:nvSpPr>
          <p:cNvPr id="6" name="Содержимое 4"/>
          <p:cNvSpPr txBox="1">
            <a:spLocks/>
          </p:cNvSpPr>
          <p:nvPr/>
        </p:nvSpPr>
        <p:spPr>
          <a:xfrm>
            <a:off x="6621516" y="2601310"/>
            <a:ext cx="4732283" cy="3575652"/>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Управляющая кнопка: домой 4">
            <a:hlinkClick r:id="rId3" action="ppaction://hlinksldjump" highlightClick="1"/>
          </p:cNvPr>
          <p:cNvSpPr/>
          <p:nvPr/>
        </p:nvSpPr>
        <p:spPr>
          <a:xfrm>
            <a:off x="211869" y="5834445"/>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12</a:t>
            </a:r>
            <a:br>
              <a:rPr lang="ru-RU" dirty="0" smtClean="0"/>
            </a:br>
            <a:endParaRPr lang="ru-RU" dirty="0"/>
          </a:p>
        </p:txBody>
      </p:sp>
      <p:sp>
        <p:nvSpPr>
          <p:cNvPr id="4" name="Двойная стрелка влево/вправо 3"/>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Данный четырёхугольник состоит из прямоугольника и двух одинаковых треугольников. Найдем площадь прямоугольника: 2 · 3 = 6. Найдем площадь треугольника, площадь которого равна половине площади прямоугольника со сторонами 2 и 3, т. е.: (2 · 3):2 = 3. Таким образом, площадь искомого четырёхугольника равна: 6 + 3 + 3 = 12.</a:t>
            </a:r>
          </a:p>
          <a:p>
            <a:pPr>
              <a:buNone/>
            </a:pPr>
            <a:r>
              <a:rPr lang="ru-RU" dirty="0" smtClean="0"/>
              <a:t> </a:t>
            </a:r>
          </a:p>
          <a:p>
            <a:r>
              <a:rPr lang="ru-RU" dirty="0" smtClean="0"/>
              <a:t>Ответ: 12</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dirty="0" smtClean="0"/>
              <a:t>Длина стороны квадрата и длина каждого прямоугольника равны 40 мм. Ширина прямоугольников указана на рисунке. Найди площадь заштрихованной фигуры.</a:t>
            </a:r>
            <a:endParaRPr lang="ru-RU" sz="2800" dirty="0"/>
          </a:p>
        </p:txBody>
      </p:sp>
      <p:pic>
        <p:nvPicPr>
          <p:cNvPr id="4" name="Содержимое 3" descr="https://math4-vpr.sdamgia.ru/get_file?id=1433"/>
          <p:cNvPicPr>
            <a:picLocks noGrp="1"/>
          </p:cNvPicPr>
          <p:nvPr>
            <p:ph idx="1"/>
          </p:nvPr>
        </p:nvPicPr>
        <p:blipFill>
          <a:blip r:embed="rId2" cstate="print"/>
          <a:srcRect/>
          <a:stretch>
            <a:fillRect/>
          </a:stretch>
        </p:blipFill>
        <p:spPr bwMode="auto">
          <a:xfrm>
            <a:off x="931972" y="1948493"/>
            <a:ext cx="3923807" cy="3254128"/>
          </a:xfrm>
          <a:prstGeom prst="rect">
            <a:avLst/>
          </a:prstGeom>
          <a:noFill/>
          <a:ln w="9525">
            <a:noFill/>
            <a:miter lim="800000"/>
            <a:headEnd/>
            <a:tailEnd/>
          </a:ln>
        </p:spPr>
      </p:pic>
      <p:sp>
        <p:nvSpPr>
          <p:cNvPr id="6" name="Содержимое 4"/>
          <p:cNvSpPr txBox="1">
            <a:spLocks/>
          </p:cNvSpPr>
          <p:nvPr/>
        </p:nvSpPr>
        <p:spPr>
          <a:xfrm>
            <a:off x="7520152" y="3011214"/>
            <a:ext cx="3833647" cy="3165748"/>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Управляющая кнопка: домой 4">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3200 (мм</a:t>
            </a:r>
            <a:r>
              <a:rPr lang="ru-RU" baseline="30000" dirty="0" smtClean="0"/>
              <a:t>2</a:t>
            </a:r>
            <a:r>
              <a:rPr lang="ru-RU" dirty="0" smtClean="0"/>
              <a:t>) </a:t>
            </a:r>
            <a:br>
              <a:rPr lang="ru-RU" dirty="0" smtClean="0"/>
            </a:br>
            <a:endParaRPr lang="ru-RU" dirty="0"/>
          </a:p>
        </p:txBody>
      </p:sp>
      <p:sp>
        <p:nvSpPr>
          <p:cNvPr id="6" name="Содержимое 4"/>
          <p:cNvSpPr>
            <a:spLocks noGrp="1"/>
          </p:cNvSpPr>
          <p:nvPr>
            <p:ph idx="1"/>
          </p:nvPr>
        </p:nvSpPr>
        <p:spPr>
          <a:xfrm>
            <a:off x="6321972" y="3294993"/>
            <a:ext cx="4338144" cy="2345941"/>
          </a:xfrm>
          <a:prstGeom prst="rightArrow">
            <a:avLst/>
          </a:prstGeom>
          <a:solidFill>
            <a:schemeClr val="accent4"/>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ru-RU" sz="2400" b="1" dirty="0" smtClean="0">
                <a:solidFill>
                  <a:schemeClr val="tx1"/>
                </a:solidFill>
              </a:rPr>
              <a:t>пояснение</a:t>
            </a:r>
            <a:endParaRPr lang="ru-RU" sz="2400" b="1" dirty="0">
              <a:solidFill>
                <a:schemeClr val="tx1"/>
              </a:solidFill>
            </a:endParaRPr>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Площадь заштрихованной фигуры — это сумма площадей трех фигур. Тогда:</a:t>
            </a:r>
          </a:p>
          <a:p>
            <a:r>
              <a:rPr lang="ru-RU" dirty="0" smtClean="0"/>
              <a:t>1) 40 · 20 = 800 (мм</a:t>
            </a:r>
            <a:r>
              <a:rPr lang="ru-RU" baseline="30000" dirty="0" smtClean="0"/>
              <a:t>2</a:t>
            </a:r>
            <a:r>
              <a:rPr lang="ru-RU" dirty="0" smtClean="0"/>
              <a:t>) — площадь первого </a:t>
            </a:r>
            <a:r>
              <a:rPr lang="ru-RU" dirty="0" err="1" smtClean="0"/>
              <a:t>прямуогольника</a:t>
            </a:r>
            <a:r>
              <a:rPr lang="ru-RU" dirty="0" smtClean="0"/>
              <a:t>;</a:t>
            </a:r>
          </a:p>
          <a:p>
            <a:r>
              <a:rPr lang="ru-RU" dirty="0" smtClean="0"/>
              <a:t>2) 40 · 40 = 1600 (мм</a:t>
            </a:r>
            <a:r>
              <a:rPr lang="ru-RU" baseline="30000" dirty="0" smtClean="0"/>
              <a:t>2</a:t>
            </a:r>
            <a:r>
              <a:rPr lang="ru-RU" dirty="0" smtClean="0"/>
              <a:t>) — площадь квадрата;</a:t>
            </a:r>
          </a:p>
          <a:p>
            <a:r>
              <a:rPr lang="ru-RU" dirty="0" smtClean="0"/>
              <a:t>3) 40 · 20 = 800 (мм</a:t>
            </a:r>
            <a:r>
              <a:rPr lang="ru-RU" baseline="30000" dirty="0" smtClean="0"/>
              <a:t>2</a:t>
            </a:r>
            <a:r>
              <a:rPr lang="ru-RU" dirty="0" smtClean="0"/>
              <a:t>) — площадь второго прямоугольника;</a:t>
            </a:r>
          </a:p>
          <a:p>
            <a:r>
              <a:rPr lang="ru-RU" dirty="0" smtClean="0"/>
              <a:t>4) 800 + 1600 + 800 = 3200 (мм</a:t>
            </a:r>
            <a:r>
              <a:rPr lang="ru-RU" baseline="30000" dirty="0" smtClean="0"/>
              <a:t>2</a:t>
            </a:r>
            <a:r>
              <a:rPr lang="ru-RU" dirty="0" smtClean="0"/>
              <a:t>) — площадь всей фигуры.</a:t>
            </a:r>
          </a:p>
          <a:p>
            <a:r>
              <a:rPr lang="ru-RU" dirty="0" smtClean="0"/>
              <a:t> </a:t>
            </a:r>
          </a:p>
          <a:p>
            <a:r>
              <a:rPr lang="ru-RU" dirty="0" smtClean="0"/>
              <a:t>Ответ: 3200. (мм</a:t>
            </a:r>
            <a:r>
              <a:rPr lang="ru-RU" baseline="30000" dirty="0" smtClean="0"/>
              <a:t>2</a:t>
            </a:r>
            <a:r>
              <a:rPr lang="ru-RU" dirty="0" smtClean="0"/>
              <a:t>) </a:t>
            </a:r>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 6 А  Работа с таблицами, графиками, диаграммами</a:t>
            </a:r>
            <a:endParaRPr lang="ru-RU" dirty="0"/>
          </a:p>
        </p:txBody>
      </p:sp>
      <p:sp>
        <p:nvSpPr>
          <p:cNvPr id="4" name="Прямоугольник 3"/>
          <p:cNvSpPr/>
          <p:nvPr/>
        </p:nvSpPr>
        <p:spPr>
          <a:xfrm>
            <a:off x="1175657" y="2286000"/>
            <a:ext cx="1436914" cy="12017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3196046" y="2307771"/>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dirty="0" smtClean="0"/>
              <a:t>2</a:t>
            </a:r>
            <a:endParaRPr lang="ru-RU" dirty="0"/>
          </a:p>
        </p:txBody>
      </p:sp>
      <p:sp>
        <p:nvSpPr>
          <p:cNvPr id="8" name="Прямоугольник 7"/>
          <p:cNvSpPr/>
          <p:nvPr/>
        </p:nvSpPr>
        <p:spPr>
          <a:xfrm>
            <a:off x="5320937" y="2342604"/>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dirty="0" smtClean="0"/>
              <a:t>3</a:t>
            </a:r>
            <a:endParaRPr lang="ru-RU" dirty="0"/>
          </a:p>
        </p:txBody>
      </p:sp>
      <p:sp>
        <p:nvSpPr>
          <p:cNvPr id="9" name="Прямоугольник 8"/>
          <p:cNvSpPr/>
          <p:nvPr/>
        </p:nvSpPr>
        <p:spPr>
          <a:xfrm>
            <a:off x="7367450" y="2390502"/>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dirty="0" smtClean="0"/>
              <a:t>4</a:t>
            </a:r>
            <a:endParaRPr lang="ru-RU" dirty="0"/>
          </a:p>
        </p:txBody>
      </p:sp>
      <p:sp>
        <p:nvSpPr>
          <p:cNvPr id="10" name="Прямоугольник 9"/>
          <p:cNvSpPr/>
          <p:nvPr/>
        </p:nvSpPr>
        <p:spPr>
          <a:xfrm>
            <a:off x="9374777" y="2351915"/>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dirty="0" smtClean="0"/>
              <a:t>5</a:t>
            </a:r>
            <a:endParaRPr lang="ru-RU" dirty="0"/>
          </a:p>
        </p:txBody>
      </p:sp>
      <p:sp>
        <p:nvSpPr>
          <p:cNvPr id="11" name="Прямоугольник 10"/>
          <p:cNvSpPr/>
          <p:nvPr/>
        </p:nvSpPr>
        <p:spPr>
          <a:xfrm>
            <a:off x="1149531" y="2286000"/>
            <a:ext cx="1463040" cy="1201783"/>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ru-RU" dirty="0" smtClean="0"/>
              <a:t>1</a:t>
            </a:r>
            <a:endParaRPr lang="ru-RU" dirty="0"/>
          </a:p>
        </p:txBody>
      </p:sp>
      <p:sp>
        <p:nvSpPr>
          <p:cNvPr id="12" name="Управляющая кнопка: домой 11">
            <a:hlinkClick r:id="rId2" action="ppaction://hlinksldjump" highlightClick="1"/>
          </p:cNvPr>
          <p:cNvSpPr/>
          <p:nvPr/>
        </p:nvSpPr>
        <p:spPr>
          <a:xfrm>
            <a:off x="175364" y="5774499"/>
            <a:ext cx="601250" cy="91440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9104811" y="6100354"/>
            <a:ext cx="2821577" cy="5225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hlinkClick r:id="rId2" action="ppaction://hlinksldjump"/>
              </a:rPr>
              <a:t>Содержание</a:t>
            </a:r>
            <a:endParaRPr lang="ru-RU"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
            </a:r>
            <a:br>
              <a:rPr lang="ru-RU" sz="3100" dirty="0" smtClean="0"/>
            </a:br>
            <a:r>
              <a:rPr lang="ru-RU" sz="3100" dirty="0" smtClean="0"/>
              <a:t>У тёти Веры три коровы: Бурёнка, Красавица и </a:t>
            </a:r>
            <a:r>
              <a:rPr lang="ru-RU" sz="3100" dirty="0" err="1" smtClean="0"/>
              <a:t>Любава</a:t>
            </a:r>
            <a:r>
              <a:rPr lang="ru-RU" sz="3100" dirty="0" smtClean="0"/>
              <a:t>. Тётя Вера заносит в таблицу количество литров молока, которое она получает от каждой коровы за день. Используя таблицу, ответь на вопросы.</a:t>
            </a:r>
            <a:br>
              <a:rPr lang="ru-RU" sz="3100" dirty="0" smtClean="0"/>
            </a:br>
            <a:r>
              <a:rPr lang="ru-RU" sz="3100" dirty="0" smtClean="0"/>
              <a:t> </a:t>
            </a:r>
            <a:br>
              <a:rPr lang="ru-RU" sz="3100" dirty="0" smtClean="0"/>
            </a:br>
            <a:r>
              <a:rPr lang="ru-RU" sz="3100" dirty="0" smtClean="0"/>
              <a:t>Какая корова дала больше всех молока за второй день?</a:t>
            </a:r>
            <a:r>
              <a:rPr lang="ru-RU" dirty="0" smtClean="0"/>
              <a:t/>
            </a:r>
            <a:br>
              <a:rPr lang="ru-RU" dirty="0" smtClean="0"/>
            </a:br>
            <a:endParaRPr lang="ru-RU" dirty="0"/>
          </a:p>
        </p:txBody>
      </p:sp>
      <p:pic>
        <p:nvPicPr>
          <p:cNvPr id="4" name="Содержимое 3" descr="https://math4-vpr.sdamgia.ru/get_file?id=119"/>
          <p:cNvPicPr>
            <a:picLocks noGrp="1"/>
          </p:cNvPicPr>
          <p:nvPr>
            <p:ph idx="1"/>
          </p:nvPr>
        </p:nvPicPr>
        <p:blipFill>
          <a:blip r:embed="rId2" cstate="print"/>
          <a:srcRect/>
          <a:stretch>
            <a:fillRect/>
          </a:stretch>
        </p:blipFill>
        <p:spPr bwMode="auto">
          <a:xfrm>
            <a:off x="677917" y="3374450"/>
            <a:ext cx="7112055" cy="2427260"/>
          </a:xfrm>
          <a:prstGeom prst="rect">
            <a:avLst/>
          </a:prstGeom>
          <a:noFill/>
          <a:ln w="9525">
            <a:noFill/>
            <a:miter lim="800000"/>
            <a:headEnd/>
            <a:tailEnd/>
          </a:ln>
        </p:spPr>
      </p:pic>
      <p:sp>
        <p:nvSpPr>
          <p:cNvPr id="5" name="Содержимое 4"/>
          <p:cNvSpPr txBox="1">
            <a:spLocks/>
          </p:cNvSpPr>
          <p:nvPr/>
        </p:nvSpPr>
        <p:spPr>
          <a:xfrm>
            <a:off x="8150772" y="2995448"/>
            <a:ext cx="3203027" cy="3181514"/>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Красавица.</a:t>
            </a:r>
            <a:br>
              <a:rPr lang="ru-RU" dirty="0" smtClean="0"/>
            </a:b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a:p>
        </p:txBody>
      </p:sp>
      <p:sp>
        <p:nvSpPr>
          <p:cNvPr id="7" name="Управляющая кнопка: домой 6">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Правильный ответ 68 </a:t>
            </a:r>
            <a:endParaRPr lang="ru-RU" dirty="0"/>
          </a:p>
        </p:txBody>
      </p:sp>
      <p:sp>
        <p:nvSpPr>
          <p:cNvPr id="5" name="Содержимое 4"/>
          <p:cNvSpPr>
            <a:spLocks noGrp="1"/>
          </p:cNvSpPr>
          <p:nvPr>
            <p:ph idx="1"/>
          </p:nvPr>
        </p:nvSpPr>
        <p:spPr>
          <a:xfrm>
            <a:off x="5849006" y="3799489"/>
            <a:ext cx="5504793" cy="2377473"/>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4" name="Прямоугольник 3">
            <a:hlinkClick r:id="rId2" action="ppaction://hlinksldjump"/>
          </p:cNvPr>
          <p:cNvSpPr/>
          <p:nvPr/>
        </p:nvSpPr>
        <p:spPr>
          <a:xfrm>
            <a:off x="5260932" y="2530258"/>
            <a:ext cx="6450904" cy="4070958"/>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домой 5">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Из таблицы видно, что во второй день больше всех молока дала Красавица.</a:t>
            </a:r>
          </a:p>
          <a:p>
            <a:pPr>
              <a:buNone/>
            </a:pPr>
            <a:r>
              <a:rPr lang="ru-RU" dirty="0" smtClean="0"/>
              <a:t> </a:t>
            </a:r>
          </a:p>
          <a:p>
            <a:r>
              <a:rPr lang="ru-RU" dirty="0" smtClean="0"/>
              <a:t>Ответ: Красавица.</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800" dirty="0" smtClean="0"/>
              <a:t>Марина в течение четырёх дней собирала грибы и каждый день записывала количество найденных грибов в таблицу. Используя данные этой таблицы, ответь на вопросы.</a:t>
            </a:r>
            <a:r>
              <a:rPr lang="ru-RU" sz="2400" dirty="0" smtClean="0"/>
              <a:t> </a:t>
            </a:r>
            <a:br>
              <a:rPr lang="ru-RU" sz="2400" dirty="0" smtClean="0"/>
            </a:br>
            <a:r>
              <a:rPr lang="ru-RU" sz="2400" dirty="0" smtClean="0"/>
              <a:t/>
            </a:r>
            <a:br>
              <a:rPr lang="ru-RU" sz="2400" dirty="0" smtClean="0"/>
            </a:br>
            <a:r>
              <a:rPr lang="ru-RU" sz="2400" dirty="0" smtClean="0"/>
              <a:t>Сколько подберёзовиков собрала Марина во второй день?</a:t>
            </a:r>
            <a:r>
              <a:rPr lang="ru-RU" sz="2800" dirty="0" smtClean="0"/>
              <a:t/>
            </a:r>
            <a:br>
              <a:rPr lang="ru-RU" sz="2800" dirty="0" smtClean="0"/>
            </a:br>
            <a:endParaRPr lang="ru-RU" sz="2800" dirty="0"/>
          </a:p>
        </p:txBody>
      </p:sp>
      <p:pic>
        <p:nvPicPr>
          <p:cNvPr id="4" name="Содержимое 3" descr="https://math4-vpr.sdamgia.ru/get_file?id=195"/>
          <p:cNvPicPr>
            <a:picLocks noGrp="1"/>
          </p:cNvPicPr>
          <p:nvPr>
            <p:ph idx="1"/>
          </p:nvPr>
        </p:nvPicPr>
        <p:blipFill>
          <a:blip r:embed="rId2" cstate="print"/>
          <a:srcRect/>
          <a:stretch>
            <a:fillRect/>
          </a:stretch>
        </p:blipFill>
        <p:spPr bwMode="auto">
          <a:xfrm>
            <a:off x="378373" y="2601311"/>
            <a:ext cx="7734464" cy="2049161"/>
          </a:xfrm>
          <a:prstGeom prst="rect">
            <a:avLst/>
          </a:prstGeom>
          <a:noFill/>
          <a:ln w="9525">
            <a:noFill/>
            <a:miter lim="800000"/>
            <a:headEnd/>
            <a:tailEnd/>
          </a:ln>
        </p:spPr>
      </p:pic>
      <p:sp>
        <p:nvSpPr>
          <p:cNvPr id="5" name="Содержимое 4"/>
          <p:cNvSpPr txBox="1">
            <a:spLocks/>
          </p:cNvSpPr>
          <p:nvPr/>
        </p:nvSpPr>
        <p:spPr>
          <a:xfrm>
            <a:off x="8529144" y="3184634"/>
            <a:ext cx="3421117" cy="3090042"/>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3" action="ppaction://hlinksldjump" highlightClick="1"/>
          </p:cNvPr>
          <p:cNvSpPr/>
          <p:nvPr/>
        </p:nvSpPr>
        <p:spPr>
          <a:xfrm>
            <a:off x="391886" y="580831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3.</a:t>
            </a:r>
            <a:br>
              <a:rPr lang="ru-RU" dirty="0" smtClean="0"/>
            </a:b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dirty="0"/>
          </a:p>
        </p:txBody>
      </p:sp>
      <p:sp>
        <p:nvSpPr>
          <p:cNvPr id="8" name="Управляющая кнопка: домой 7">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Из таблицы видно, что Марина во второй день собрала 3 подберёзовика.</a:t>
            </a:r>
          </a:p>
          <a:p>
            <a:pPr>
              <a:buNone/>
            </a:pPr>
            <a:r>
              <a:rPr lang="ru-RU" dirty="0" smtClean="0"/>
              <a:t> </a:t>
            </a:r>
          </a:p>
          <a:p>
            <a:r>
              <a:rPr lang="ru-RU" dirty="0" smtClean="0"/>
              <a:t>Ответ: 3.</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800" dirty="0" smtClean="0"/>
              <a:t/>
            </a:r>
            <a:br>
              <a:rPr lang="ru-RU" sz="2800" dirty="0" smtClean="0"/>
            </a:br>
            <a:r>
              <a:rPr lang="ru-RU" sz="2800" dirty="0" smtClean="0"/>
              <a:t/>
            </a:r>
            <a:br>
              <a:rPr lang="ru-RU" sz="2800" dirty="0" smtClean="0"/>
            </a:br>
            <a:r>
              <a:rPr lang="ru-RU" sz="2800" dirty="0" smtClean="0"/>
              <a:t>Пётр Иванович выращивает морковь, лук и свёклу. Каждый овощ он выращивал на отдельном участке в течении четырёх лет. Пётр Иванович заносит в таблицу количество килограммов урожая, которое он получает с каждого участка за год. Используя таблицу, ответь на вопросы. </a:t>
            </a:r>
            <a:br>
              <a:rPr lang="ru-RU" sz="2800" dirty="0" smtClean="0"/>
            </a:br>
            <a:r>
              <a:rPr lang="ru-RU" sz="2800" dirty="0" smtClean="0"/>
              <a:t>Урожайность какого овоща была наибольшей за второй год?</a:t>
            </a:r>
            <a:endParaRPr lang="ru-RU" sz="2800" dirty="0"/>
          </a:p>
        </p:txBody>
      </p:sp>
      <p:pic>
        <p:nvPicPr>
          <p:cNvPr id="4" name="Содержимое 3" descr="https://math4-vpr.sdamgia.ru/get_file?id=233"/>
          <p:cNvPicPr>
            <a:picLocks noGrp="1"/>
          </p:cNvPicPr>
          <p:nvPr>
            <p:ph idx="1"/>
          </p:nvPr>
        </p:nvPicPr>
        <p:blipFill>
          <a:blip r:embed="rId2" cstate="print"/>
          <a:srcRect/>
          <a:stretch>
            <a:fillRect/>
          </a:stretch>
        </p:blipFill>
        <p:spPr bwMode="auto">
          <a:xfrm>
            <a:off x="1024758" y="2916621"/>
            <a:ext cx="5376042" cy="2506717"/>
          </a:xfrm>
          <a:prstGeom prst="rect">
            <a:avLst/>
          </a:prstGeom>
          <a:noFill/>
          <a:ln w="9525">
            <a:noFill/>
            <a:miter lim="800000"/>
            <a:headEnd/>
            <a:tailEnd/>
          </a:ln>
        </p:spPr>
      </p:pic>
      <p:sp>
        <p:nvSpPr>
          <p:cNvPr id="5" name="Содержимое 4"/>
          <p:cNvSpPr txBox="1">
            <a:spLocks/>
          </p:cNvSpPr>
          <p:nvPr/>
        </p:nvSpPr>
        <p:spPr>
          <a:xfrm>
            <a:off x="8276896" y="3090041"/>
            <a:ext cx="3597165" cy="3260341"/>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Свекла.</a:t>
            </a:r>
            <a:br>
              <a:rPr lang="ru-RU" dirty="0" smtClean="0"/>
            </a:br>
            <a:endParaRPr lang="ru-RU" dirty="0"/>
          </a:p>
        </p:txBody>
      </p:sp>
      <p:sp>
        <p:nvSpPr>
          <p:cNvPr id="4" name="Содержимое 4"/>
          <p:cNvSpPr>
            <a:spLocks noGrp="1"/>
          </p:cNvSpPr>
          <p:nvPr>
            <p:ph idx="1"/>
          </p:nvPr>
        </p:nvSpPr>
        <p:spPr>
          <a:xfrm>
            <a:off x="6842234" y="3499945"/>
            <a:ext cx="4511566" cy="2677017"/>
          </a:xfrm>
          <a:prstGeom prst="rightArrow">
            <a:avLst/>
          </a:prstGeom>
          <a:solidFill>
            <a:schemeClr val="accent4"/>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ru-RU" sz="2400" b="1" dirty="0" smtClean="0">
                <a:solidFill>
                  <a:schemeClr val="tx1"/>
                </a:solidFill>
              </a:rPr>
              <a:t>пояснение</a:t>
            </a:r>
            <a:endParaRPr lang="ru-RU" sz="2400" b="1" dirty="0">
              <a:solidFill>
                <a:schemeClr val="tx1"/>
              </a:solidFill>
            </a:endParaRPr>
          </a:p>
        </p:txBody>
      </p:sp>
      <p:sp>
        <p:nvSpPr>
          <p:cNvPr id="5" name="Управляющая кнопка: домой 4">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Из таблицы видно, что урожайность свеклы из второй год была наибольшей.</a:t>
            </a:r>
          </a:p>
          <a:p>
            <a:pPr>
              <a:buNone/>
            </a:pPr>
            <a:r>
              <a:rPr lang="ru-RU" dirty="0" smtClean="0"/>
              <a:t> </a:t>
            </a:r>
          </a:p>
          <a:p>
            <a:r>
              <a:rPr lang="ru-RU" dirty="0" smtClean="0"/>
              <a:t>Ответ: Свекла.</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На диаграмме показано содержание питательных веществ в сгущённом молоке. Каких веществ меньше всего в сгущёнке?</a:t>
            </a:r>
            <a:endParaRPr lang="ru-RU" dirty="0"/>
          </a:p>
        </p:txBody>
      </p:sp>
      <p:pic>
        <p:nvPicPr>
          <p:cNvPr id="4" name="Содержимое 3" descr="https://math4-vpr.sdamgia.ru/get_file?id=1439"/>
          <p:cNvPicPr>
            <a:picLocks noGrp="1"/>
          </p:cNvPicPr>
          <p:nvPr>
            <p:ph idx="1"/>
          </p:nvPr>
        </p:nvPicPr>
        <p:blipFill>
          <a:blip r:embed="rId2" cstate="print"/>
          <a:srcRect/>
          <a:stretch>
            <a:fillRect/>
          </a:stretch>
        </p:blipFill>
        <p:spPr bwMode="auto">
          <a:xfrm>
            <a:off x="599090" y="2648607"/>
            <a:ext cx="5620899" cy="3263461"/>
          </a:xfrm>
          <a:prstGeom prst="rect">
            <a:avLst/>
          </a:prstGeom>
          <a:noFill/>
          <a:ln w="9525">
            <a:noFill/>
            <a:miter lim="800000"/>
            <a:headEnd/>
            <a:tailEnd/>
          </a:ln>
        </p:spPr>
      </p:pic>
      <p:sp>
        <p:nvSpPr>
          <p:cNvPr id="5" name="Содержимое 4"/>
          <p:cNvSpPr txBox="1">
            <a:spLocks/>
          </p:cNvSpPr>
          <p:nvPr/>
        </p:nvSpPr>
        <p:spPr>
          <a:xfrm>
            <a:off x="7772400" y="2900856"/>
            <a:ext cx="3581399" cy="3276106"/>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3600" b="0" i="0" u="none" strike="noStrike" kern="1200" cap="none" spc="0" normalizeH="0" baseline="0" noProof="0" dirty="0" smtClean="0">
                <a:ln>
                  <a:noFill/>
                </a:ln>
                <a:solidFill>
                  <a:schemeClr val="tx1"/>
                </a:solidFill>
                <a:effectLst/>
                <a:uLnTx/>
                <a:uFillTx/>
                <a:latin typeface="+mn-lt"/>
                <a:ea typeface="+mn-ea"/>
                <a:cs typeface="+mn-cs"/>
              </a:rPr>
              <a:t>ответ</a:t>
            </a:r>
            <a:endParaRPr kumimoji="0" lang="ru-RU"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Управляющая кнопка: домой 5">
            <a:hlinkClick r:id="rId3"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 белки.</a:t>
            </a:r>
            <a:br>
              <a:rPr lang="ru-RU" dirty="0" smtClean="0"/>
            </a:br>
            <a:endParaRPr lang="ru-RU" dirty="0"/>
          </a:p>
        </p:txBody>
      </p:sp>
      <p:sp>
        <p:nvSpPr>
          <p:cNvPr id="5" name="Двойная стрелка влево/вправо 4"/>
          <p:cNvSpPr/>
          <p:nvPr/>
        </p:nvSpPr>
        <p:spPr>
          <a:xfrm>
            <a:off x="7126015" y="3941378"/>
            <a:ext cx="4351282" cy="2017987"/>
          </a:xfrm>
          <a:prstGeom prst="lef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4000" b="1" dirty="0" smtClean="0">
                <a:solidFill>
                  <a:schemeClr val="tx1"/>
                </a:solidFill>
              </a:rPr>
              <a:t>пояснение</a:t>
            </a:r>
            <a:endParaRPr lang="ru-RU" sz="4000" b="1" dirty="0">
              <a:solidFill>
                <a:schemeClr val="tx1"/>
              </a:solidFill>
            </a:endParaRPr>
          </a:p>
        </p:txBody>
      </p:sp>
      <p:sp>
        <p:nvSpPr>
          <p:cNvPr id="6" name="Содержимое 5"/>
          <p:cNvSpPr>
            <a:spLocks noGrp="1"/>
          </p:cNvSpPr>
          <p:nvPr>
            <p:ph idx="1"/>
          </p:nvPr>
        </p:nvSpPr>
        <p:spPr/>
        <p:txBody>
          <a:bodyPr/>
          <a:lstStyle/>
          <a:p>
            <a:endParaRPr lang="ru-RU" dirty="0"/>
          </a:p>
        </p:txBody>
      </p:sp>
      <p:sp>
        <p:nvSpPr>
          <p:cNvPr id="7" name="Управляющая кнопка: домой 6">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Пояснение.</a:t>
            </a:r>
            <a:endParaRPr lang="ru-RU" dirty="0"/>
          </a:p>
        </p:txBody>
      </p:sp>
      <p:sp>
        <p:nvSpPr>
          <p:cNvPr id="3" name="Содержимое 2"/>
          <p:cNvSpPr>
            <a:spLocks noGrp="1"/>
          </p:cNvSpPr>
          <p:nvPr>
            <p:ph idx="1"/>
          </p:nvPr>
        </p:nvSpPr>
        <p:spPr/>
        <p:txBody>
          <a:bodyPr/>
          <a:lstStyle/>
          <a:p>
            <a:r>
              <a:rPr lang="ru-RU" dirty="0" smtClean="0"/>
              <a:t>Меньше всего веществ в сгущёнке составляют белки.</a:t>
            </a:r>
          </a:p>
          <a:p>
            <a:pPr>
              <a:buNone/>
            </a:pPr>
            <a:r>
              <a:rPr lang="ru-RU" dirty="0" smtClean="0"/>
              <a:t> </a:t>
            </a:r>
          </a:p>
          <a:p>
            <a:r>
              <a:rPr lang="ru-RU" dirty="0" smtClean="0"/>
              <a:t>Ответ: белки.</a:t>
            </a:r>
          </a:p>
          <a:p>
            <a:endParaRPr lang="ru-RU" dirty="0"/>
          </a:p>
        </p:txBody>
      </p:sp>
      <p:sp>
        <p:nvSpPr>
          <p:cNvPr id="4" name="Управляющая кнопка: домой 3">
            <a:hlinkClick r:id="rId2" action="ppaction://hlinksldjump" highlightClick="1"/>
          </p:cNvPr>
          <p:cNvSpPr/>
          <p:nvPr/>
        </p:nvSpPr>
        <p:spPr>
          <a:xfrm>
            <a:off x="237995" y="5899759"/>
            <a:ext cx="638827" cy="77661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1199</TotalTime>
  <Words>2226</Words>
  <Application>Microsoft Office PowerPoint</Application>
  <PresentationFormat>Произвольный</PresentationFormat>
  <Paragraphs>707</Paragraphs>
  <Slides>190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190</vt:i4>
      </vt:variant>
    </vt:vector>
  </HeadingPairs>
  <TitlesOfParts>
    <vt:vector size="191" baseType="lpstr">
      <vt:lpstr>Тема Office</vt:lpstr>
      <vt:lpstr>Задания ВПР</vt:lpstr>
      <vt:lpstr>Слайд 2</vt:lpstr>
      <vt:lpstr>Содержание </vt:lpstr>
      <vt:lpstr>№1  Арифметические действия с цифрами </vt:lpstr>
      <vt:lpstr> Найди значение выражения  57 - 26 </vt:lpstr>
      <vt:lpstr>Правильный ответ 31</vt:lpstr>
      <vt:lpstr>Фото учебника с правилом  ( Математика 3 кл. 2 ч. Стр. 5)</vt:lpstr>
      <vt:lpstr>Найти значение выражения   45 + 23 </vt:lpstr>
      <vt:lpstr>Правильный ответ 68 </vt:lpstr>
      <vt:lpstr>Фото математика 3 класс стр. 4</vt:lpstr>
      <vt:lpstr>Найди значение выражения 37 + 48</vt:lpstr>
      <vt:lpstr>Правильный ответ 85</vt:lpstr>
      <vt:lpstr>Фото математика 3 класс стр. 12</vt:lpstr>
      <vt:lpstr>Найдите значение выражения 234 · 2 </vt:lpstr>
      <vt:lpstr>Правильный ответ  468</vt:lpstr>
      <vt:lpstr>Фото математика 3 класс стр. 88</vt:lpstr>
      <vt:lpstr>Найдите значение выражение 864 : 2.</vt:lpstr>
      <vt:lpstr>Правильный ответ  432</vt:lpstr>
      <vt:lpstr>Фото из учебника математика 3 класс</vt:lpstr>
      <vt:lpstr>№2  Арифметические действия с числами </vt:lpstr>
      <vt:lpstr>Найди значение выражения (21 + 16) · 2 + 5.</vt:lpstr>
      <vt:lpstr>Правильный ответ 79</vt:lpstr>
      <vt:lpstr> (21 + 16) · 2 + 5 = 79</vt:lpstr>
      <vt:lpstr>Найди значение выражения 810 : (90 : 3) · 4</vt:lpstr>
      <vt:lpstr>Правильный ответ 108</vt:lpstr>
      <vt:lpstr>фото 810 : (90 : 3) · 4 = 108</vt:lpstr>
      <vt:lpstr>Найди значение выражения (15 · 18) : (9 · 5).</vt:lpstr>
      <vt:lpstr>Правильный ответ 6</vt:lpstr>
      <vt:lpstr>фото (15 · 18) : (9 · 5).</vt:lpstr>
      <vt:lpstr>Найди значение выражения 720 : (24 : 2 · 12)</vt:lpstr>
      <vt:lpstr>Правильный ответ 5</vt:lpstr>
      <vt:lpstr>фото 720 : (24 : 2 · 12)= 2</vt:lpstr>
      <vt:lpstr>Найди значение выражения 12 + 24 : 4 + 23.</vt:lpstr>
      <vt:lpstr>Правильный ответ 41</vt:lpstr>
      <vt:lpstr>фото 12 + 24 : 4 + 23 = 41</vt:lpstr>
      <vt:lpstr>№3 Арифметический метод</vt:lpstr>
      <vt:lpstr>  Рассмотри рисунок и ответь на вопрос: сколько рублей сдачи получит покупатель, расплатившийся за пакет молока и батон хлеба купюрой в 100 рублей?   </vt:lpstr>
      <vt:lpstr>Ответ: 35 руб.</vt:lpstr>
      <vt:lpstr>Пояснение.</vt:lpstr>
      <vt:lpstr>  Рассмотри рисунок и ответь на вопрос: сколько рублей сдачи получит покупатель, расплатившийся за одну тарелку и один стакан купюрой в 100 руб.? Запиши решение и ответ. </vt:lpstr>
      <vt:lpstr>Ответ: 7 рублей</vt:lpstr>
      <vt:lpstr>Пояснение.</vt:lpstr>
      <vt:lpstr>   У Лёни есть 450 рублей, и ему нужно купить три пакета молока и пачку масла. Лёня решил на все оставшиеся деньги купить шоколадки. Сколько шоколадок он сможет купить?   </vt:lpstr>
      <vt:lpstr>Ответ: 4 шоколадки.</vt:lpstr>
      <vt:lpstr>Пояснение.</vt:lpstr>
      <vt:lpstr>У Саши есть 300 рублей, и ему нужно купить шесть стаканчиков йогурта и две булки хлеба. Саша решил на все оставшиеся деньги купить бублики. Сколько сдачи он получит в итоге?</vt:lpstr>
      <vt:lpstr>Ответ: 18 руб.</vt:lpstr>
      <vt:lpstr>Пояснение.</vt:lpstr>
      <vt:lpstr>У Пети есть 1000 рублей, и ему нужно купить 1 кг моркови, 1,5 кг перца, 1 кг яблок и 2,5 кг помидоров. Какое наибольшее количество бананов сможет купить Петя на оставшиеся деньги, если один банан весит примерно 200 граммов?</vt:lpstr>
      <vt:lpstr>Ответ: 17 бананов.</vt:lpstr>
      <vt:lpstr>Пояснение.</vt:lpstr>
      <vt:lpstr>Слайд 52</vt:lpstr>
      <vt:lpstr>Ответ: 5</vt:lpstr>
      <vt:lpstr>Пояснение.</vt:lpstr>
      <vt:lpstr>№4 Арифметический метод.  Сравнение величин</vt:lpstr>
      <vt:lpstr>   В зоопарке слону нужно 60 кг корма ежедневно. Жираф съедает 210 кг корма за неделю. Верблюду требуется 280 кг корма за 14 дней. Сколько килограммов корма нужно заготовить всем животным на неделю? Укажите номер верного варианта решения задачи.  </vt:lpstr>
      <vt:lpstr>Ответ: 1</vt:lpstr>
      <vt:lpstr>Пояснение.</vt:lpstr>
      <vt:lpstr>Для поклейки обоев в комнате стандартный рулон обоев длиной 10 м раскраивают на полосы длиной по 2 м 70 см. Требуется 14 таких полос. Какое число рулонов обоев требуется приобрести для оклейки этой комнаты, если склеивать полосы из кусков меньшей длины нельзя?</vt:lpstr>
      <vt:lpstr>Ответ: 5. </vt:lpstr>
      <vt:lpstr>Пояснение.</vt:lpstr>
      <vt:lpstr>Когда в Москве полдень, в Красноярске 4 часа дня. Сколько времени в Москве, когда в Красноярске 2 часа ночи?</vt:lpstr>
      <vt:lpstr>Ответ: 22:00. </vt:lpstr>
      <vt:lpstr>Пояснение.</vt:lpstr>
      <vt:lpstr>Для изготовления четырёх одинаковых штор требуется 4 куска ткани длиной по 2 м 30 см каждый. Для этой цели был куплен отрез ткани длиной 10 м. Какова будет длина куска ткани, оставшегося после раскроя? Ответ вырази в сантиметрах.</vt:lpstr>
      <vt:lpstr>Ответ: 80. </vt:lpstr>
      <vt:lpstr>Пояснение.</vt:lpstr>
      <vt:lpstr>Вика собирается пойти с подругами в кино. Сеанс начинается в 15 ч 10 мин. Она вышла из дома в 14 ч 30 мин. На сколько минут Вика опоздает к началу сеанса, если дорога от дома до кинотеатра занимает 50 мин.?</vt:lpstr>
      <vt:lpstr> Ответ: на 10 минут или на 10. </vt:lpstr>
      <vt:lpstr>Пояснение.</vt:lpstr>
      <vt:lpstr>№ 5 Вычисление примера геометрических фигур</vt:lpstr>
      <vt:lpstr>На рисунке изображён план коридора. Найди площадь коридора, если длина одной клетки соответствует 1 м. </vt:lpstr>
      <vt:lpstr>Ответ: 12 </vt:lpstr>
      <vt:lpstr>Пояснение.</vt:lpstr>
      <vt:lpstr>  На рисунке представлена аппликация из различных геометрических фигур. Запиши количество кругов, изображённых на данном рисунке. </vt:lpstr>
      <vt:lpstr>Ответ: 7. </vt:lpstr>
      <vt:lpstr>Пояснение.</vt:lpstr>
      <vt:lpstr>На стене в школьном коридоре повесили портреты 12 лучших спортсменов школы в одинаковых квадратных рамках. Этот ряд занял 6 метров (см. рисунок). Чему равен периметр одной рамки? Ответ запиши в сантиметрах</vt:lpstr>
      <vt:lpstr>Ответ: 200. </vt:lpstr>
      <vt:lpstr>Пояснение.</vt:lpstr>
      <vt:lpstr>На рисунке изображён четырёхугольник.</vt:lpstr>
      <vt:lpstr>Ответ: 12 </vt:lpstr>
      <vt:lpstr>Пояснение.</vt:lpstr>
      <vt:lpstr>Длина стороны квадрата и длина каждого прямоугольника равны 40 мм. Ширина прямоугольников указана на рисунке. Найди площадь заштрихованной фигуры.</vt:lpstr>
      <vt:lpstr>Ответ: 3200 (мм2)  </vt:lpstr>
      <vt:lpstr>Пояснение.</vt:lpstr>
      <vt:lpstr>№ 6 А  Работа с таблицами, графиками, диаграммами</vt:lpstr>
      <vt:lpstr>    У тёти Веры три коровы: Бурёнка, Красавица и Любава. Тётя Вера заносит в таблицу количество литров молока, которое она получает от каждой коровы за день. Используя таблицу, ответь на вопросы.   Какая корова дала больше всех молока за второй день? </vt:lpstr>
      <vt:lpstr>Ответ: Красавица. </vt:lpstr>
      <vt:lpstr>Пояснение.</vt:lpstr>
      <vt:lpstr>Марина в течение четырёх дней собирала грибы и каждый день записывала количество найденных грибов в таблицу. Используя данные этой таблицы, ответь на вопросы.   Сколько подберёзовиков собрала Марина во второй день? </vt:lpstr>
      <vt:lpstr>Ответ: 3. </vt:lpstr>
      <vt:lpstr>Пояснение.</vt:lpstr>
      <vt:lpstr>  Пётр Иванович выращивает морковь, лук и свёклу. Каждый овощ он выращивал на отдельном участке в течении четырёх лет. Пётр Иванович заносит в таблицу количество килограммов урожая, которое он получает с каждого участка за год. Используя таблицу, ответь на вопросы.  Урожайность какого овоща была наибольшей за второй год?</vt:lpstr>
      <vt:lpstr>Ответ: Свекла. </vt:lpstr>
      <vt:lpstr>Пояснение.</vt:lpstr>
      <vt:lpstr>На диаграмме показано содержание питательных веществ в сгущённом молоке. Каких веществ меньше всего в сгущёнке?</vt:lpstr>
      <vt:lpstr>Ответ: белки. </vt:lpstr>
      <vt:lpstr>Пояснение.</vt:lpstr>
      <vt:lpstr>Чемпионат по футболу проходил в четыре кругa. Михаил следил за количеством забитых голов своих любимых команд и записывал результаты в таблицу. Используя данные этой таблицы, ответь на вопросы. Сколько голов было забито командой «Зенит» в третьем круге?</vt:lpstr>
      <vt:lpstr>Ответ: 21. </vt:lpstr>
      <vt:lpstr>Пояснение.</vt:lpstr>
      <vt:lpstr>№ 6 б  Работа с таблицами, графиками, диаграммами</vt:lpstr>
      <vt:lpstr>   Чемпионат по футболу проходил в четыре кругa. Михаил следил за количеством забитых голов своих любимых команд и записывал результаты в таблицу. Используя данные этой таблицы, ответь на вопросы. Какая команда забила больше всего голов за первых два круга? </vt:lpstr>
      <vt:lpstr>Ответ: «Рубин»</vt:lpstr>
      <vt:lpstr>Пояснение.</vt:lpstr>
      <vt:lpstr>  Иван Владимирович выращивает яблоки трёх сортов: Мечта, Богатырь, Медуница. Каждый сорт он выращивал на отдельном участке в течении четырёх лет. Иван Владимирович заносит в таблицу количество килограммов урожая, которое он получает с каждого участка за год. Используя таблицу, ответь на вопросы. Сколько килограммов яблок получил Иван Владимирович за все четыре года?</vt:lpstr>
      <vt:lpstr>Ответ: 5850. </vt:lpstr>
      <vt:lpstr>Пояснение</vt:lpstr>
      <vt:lpstr>Баскетбольная команда детской спортивной школы встречалась с командами нескольких школ. Количество очков, набранных игроками, тренер записывал в таблицу. Используя таблицу, ответь на вопросы.</vt:lpstr>
      <vt:lpstr>   Ответ: В четвёртой. </vt:lpstr>
      <vt:lpstr>Пояснение.</vt:lpstr>
      <vt:lpstr>     В хозяйстве тёти Ани куры, гусыни и утки несли яйца, а тётя Аня вела учёт количеству снесённых яиц. Используя таблицу, ответь на вопросы.   Какие из птиц (куры, гусыни или утки) за все четыре дня снесли меньше всего яиц?  </vt:lpstr>
      <vt:lpstr>Ответ: Гусыни.</vt:lpstr>
      <vt:lpstr>Пояснение.</vt:lpstr>
      <vt:lpstr> Марина в течение четырёх дней собирала грибы и каждый день записывала количество найденных грибов в таблицу. Используя данные этой таблицы, ответь на вопросы. Каких грибов собрала Марина больше всего в третий день? </vt:lpstr>
      <vt:lpstr>Ответ: Белых  </vt:lpstr>
      <vt:lpstr>Пояснение.</vt:lpstr>
      <vt:lpstr>         Кассир в кинотеатре отмечал в таблице количество проданных билетов на различные кинофильмы. Используя данные этой таблицы, ответь на вопросы.   В какой день было продано меньше всего билетов на все кинофильмы?    Ответ: 14 мая. </vt:lpstr>
      <vt:lpstr>Ответ: 14 мая. </vt:lpstr>
      <vt:lpstr>Пояснение.</vt:lpstr>
      <vt:lpstr>№7 Действие с многозначными числами</vt:lpstr>
      <vt:lpstr>Найди значение выражения  15340 : 5 − 155 · 8</vt:lpstr>
      <vt:lpstr>Ответ: 1828. </vt:lpstr>
      <vt:lpstr>Пояснение.</vt:lpstr>
      <vt:lpstr>Найди значение выражения  24024 : 6 − 9009 : 3 · 0.</vt:lpstr>
      <vt:lpstr>Ответ: 4004. </vt:lpstr>
      <vt:lpstr>Найдем значение выражения:  </vt:lpstr>
      <vt:lpstr>    Найдем значение выражения:  2016 : (2 + 0 + 1 + 6) − (2 + 0) · (1 + 6).     </vt:lpstr>
      <vt:lpstr>Ответ: 210 </vt:lpstr>
      <vt:lpstr>Пояснение.</vt:lpstr>
      <vt:lpstr>Найди значение выражения  (455 + 235) · 14 − 45.</vt:lpstr>
      <vt:lpstr>Ответ: 9615. </vt:lpstr>
      <vt:lpstr>Пояснение.</vt:lpstr>
      <vt:lpstr>Найди значение выражения  4004 · 18 + 640 : 8.</vt:lpstr>
      <vt:lpstr>Ответ: 72152. </vt:lpstr>
      <vt:lpstr>Пояснение.</vt:lpstr>
      <vt:lpstr>№8 Решение текстовых задач</vt:lpstr>
      <vt:lpstr>   Стёпа и Артур собирают прямую железную дорогу длиной 3 м. У них есть короткие и длинные детали длиной 20 см и 30 см соответственно. При сборке ребята использовали шесть коротких деталей. Сколько длинных деталей они использовали? Запиши решение и ответ </vt:lpstr>
      <vt:lpstr>Ответ: 6 деталей. </vt:lpstr>
      <vt:lpstr>Пояснение.</vt:lpstr>
      <vt:lpstr>      Миша и Андрей собрали железную дорогу длиной 3 метра 50 см из коротких и длинных деталей длиной 15 см и 25 см соответственно. При сборке ребята использовали пять длинных деталей. Сколько коротких деталей они использовали? Запиши решение и ответ. </vt:lpstr>
      <vt:lpstr>Ответ: 15 </vt:lpstr>
      <vt:lpstr>Пояснение.</vt:lpstr>
      <vt:lpstr>№9 а Основы логического и алгоритмического мышления</vt:lpstr>
      <vt:lpstr>   В новогодней гирлянде 21 лампочка. Лампочки идут в таком порядке: одна красная, две синих, три красных, четыре синих и так далее.   Какого цвета семнадцатая лампочка? </vt:lpstr>
      <vt:lpstr>Ответ: Синяя. </vt:lpstr>
      <vt:lpstr>Пояснение.</vt:lpstr>
      <vt:lpstr>На компьютере установлен пароль, состоящий из семи цифр. Цифры идут в порядке возрастания, т. е. каждая следующая цифра больше предыдущей. Вторая цифра в этом пароле — «3», пятая — «6».   Какая цифра в пароле идёт третьей? </vt:lpstr>
      <vt:lpstr>Ответ: 4</vt:lpstr>
      <vt:lpstr>Пояснение.</vt:lpstr>
      <vt:lpstr>       </vt:lpstr>
      <vt:lpstr>Ответ: 5. </vt:lpstr>
      <vt:lpstr>Пояснение.</vt:lpstr>
      <vt:lpstr>№9 б Основы алгоритмического мышления</vt:lpstr>
      <vt:lpstr>       Татьяна должна обсудить свою новую идею с директором, бухгалтером и программистом. С каждым из них обсуждение длится ровно час. Известно, что директор занят с 10 до 12 часов, бухгалтер приезжает на работу к 10 часам, а у программиста важное совещание с 10 до 11 часов. При этом Татьяна смогла закончить все три обсуждения к 12 часам, придя на работу к 9 часам.   К кому отправилась Татьяна после обсуждения идеи с директором? </vt:lpstr>
      <vt:lpstr>   Ответ: К бухгалтеру. </vt:lpstr>
      <vt:lpstr>Пояснение.</vt:lpstr>
      <vt:lpstr>     Машины на стоянке стоят в семь рядов: в первом ряду четыре машины, во втором три, в третьем снова четыре, в четвёртом снова три и так далее.   Сколько всего машин стоит на стоянке? </vt:lpstr>
      <vt:lpstr> Ответ: 25 </vt:lpstr>
      <vt:lpstr>Пояснение</vt:lpstr>
      <vt:lpstr>       Изюм, орехи, конфеты и мармелад лежат в четырёх непрозрачных банках с надписями «изюм или орехи», «конфеты или изюм», «мармелад или конфеты», «орехи или мармелад». Пете известно, что содержимое каждой из банок не соответствует сделанной на ней надписи. Открыв банку с надписью «орехи или мармелад», Петя увидел, что в ней лежит изюм.   Что лежит в банке с надписью «конфеты или изюм»? </vt:lpstr>
      <vt:lpstr>   Ответ: мармелад. </vt:lpstr>
      <vt:lpstr>Пояснение</vt:lpstr>
      <vt:lpstr>№10 Основы пространственного воображения</vt:lpstr>
      <vt:lpstr>На макете нового микрорайона дома размещены на клетчатом поле, причём стены домов расположены по границам клеток (см. рисунок).  Изобрази, как выглядят эти дома на плане местности. Сохраняй расположение домов относительно сторон света. Каждый дом изображай прямоугольником, составленным из клеток. В качестве примера один из домов уже изображён.</vt:lpstr>
      <vt:lpstr>Ответ</vt:lpstr>
      <vt:lpstr>  Пояснение.  Дома будут выглядеть следующим образом: </vt:lpstr>
      <vt:lpstr> Из трёх кубиков сложили постройку. Если посмотреть на неё в направлении по стрелке, то будет видна фигура, состоящая из трёх квадратов (рис. 1). Из 27 таких же кубиков сложили куб (рис. 2). Затем с этого куба сняли несколько кубиков (рис. 3). Какая фигура будет видна, если смотреть на получившуюся постройку в направлении по стрелке? Изобрази эту фигуру на клетчатом поле. Один кубик следует изображать одной клеткой. </vt:lpstr>
      <vt:lpstr> Пояснение. Рисунок будет выглядеть следующим образом: </vt:lpstr>
      <vt:lpstr>   Миша сложил пополам прямоугольный лист бумаги размером 4х6 клеток вдоль отмеченной пунктиром линии, смотри рисунок 1. При этом получился прямоугольник 4х3 клетки, от которого Миша отрезал ножницами два угла вдоль линий, отмеченных пунктиром на рисунке 2. После этого Миша развернул обратно оставшуюся часть листа. Изобрази фигуру, которая получилась у Миши.</vt:lpstr>
      <vt:lpstr>ответ</vt:lpstr>
      <vt:lpstr>     Чтобы изобразить фигуру, которая получится у Миши, сначала «сотрём» те части рисунка 2, которые по условию отрезаются (т. е. части, отсекаемые пунктирными линиями). При этом мы получим фигуру, изображённую на рисунке З. После этого достаточно отобразить фигуру на рисунке 3 симметрично относительно линии сгиба. Получившаяся при этом фигура и будет той фигурой, которая получится у Миши при разворачивании листа, см. рисунок 4.  </vt:lpstr>
      <vt:lpstr>№11 Основы пространственного воображения</vt:lpstr>
      <vt:lpstr> При записи номеров страниц в детской книжке было использовано 177 цифр (страницы нумеруются с первой). Сколько страниц в книжке? Запиши решение и ответ.</vt:lpstr>
      <vt:lpstr>Ответ: 93 страницы </vt:lpstr>
      <vt:lpstr>Пояснение.</vt:lpstr>
      <vt:lpstr>     В школьном буфете две чашки чая, один пирожок и четыре конфеты стоят 48 руб., а четыре чашки чая, пять пирожков и две конфеты — 66 руб. Сколько рублей заплатил мальчик за покупку одной чашки чая, одного пирожка и одной конфеты? Запиши решение и ответ. </vt:lpstr>
      <vt:lpstr>Ответ: 19 рублей</vt:lpstr>
      <vt:lpstr>Пояснение.</vt:lpstr>
      <vt:lpstr>    </vt:lpstr>
      <vt:lpstr>Ответ:300 рублей </vt:lpstr>
      <vt:lpstr>Пояснение.</vt:lpstr>
      <vt:lpstr>   На кухне у бабушки в вазочке лежало 25 конфет. В течении дня её внучки Даша, Марина и внук Витя съели все эти конфеты. Причём Даша съела конфет в два раза больше, чем Марина, а Витя съел конфет больше, чем Maрина, но меньше, чем Даша. Сколько конфет съел Витя?</vt:lpstr>
      <vt:lpstr> Ответ: Марина съела 6 конфет, Даша 12 конфет, a Витя 7 конфет. </vt:lpstr>
      <vt:lpstr>Пояснение.</vt:lpstr>
      <vt:lpstr>     В викторине для школьников по краеведению принимали участие команды нескольких школ. Всего было задано 20 вопросов. За правильный ответ команде начисляли 2 очка, а за неправильный снимали 1 очко (если команда совсем не давала ответ на вопрос, то очки не начисляли и не снимали). Команда Лицея №1 отвечала на все вопросы без исключения и по итогу викторины набрала 25 очков. Сколько раз команда Лицея №1 давала неверный ответ на вопрос?</vt:lpstr>
      <vt:lpstr>Ответ: 5. </vt:lpstr>
      <vt:lpstr>Пояснение.</vt:lpstr>
      <vt:lpstr>Слайд 190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Задания ВПР</dc:title>
  <dc:creator>an_star</dc:creator>
  <cp:lastModifiedBy>Admin</cp:lastModifiedBy>
  <cp:revision>151</cp:revision>
  <dcterms:created xsi:type="dcterms:W3CDTF">2017-04-24T14:27:51Z</dcterms:created>
  <dcterms:modified xsi:type="dcterms:W3CDTF">2019-04-04T07:00:02Z</dcterms:modified>
</cp:coreProperties>
</file>